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3" r:id="rId3"/>
    <p:sldMasterId id="2147483655" r:id="rId4"/>
    <p:sldMasterId id="2147483665" r:id="rId5"/>
    <p:sldMasterId id="2147483668" r:id="rId6"/>
    <p:sldMasterId id="2147483670" r:id="rId7"/>
  </p:sldMasterIdLst>
  <p:notesMasterIdLst>
    <p:notesMasterId r:id="rId25"/>
  </p:notesMasterIdLst>
  <p:sldIdLst>
    <p:sldId id="267" r:id="rId8"/>
    <p:sldId id="394" r:id="rId9"/>
    <p:sldId id="368" r:id="rId10"/>
    <p:sldId id="396" r:id="rId11"/>
    <p:sldId id="397" r:id="rId12"/>
    <p:sldId id="398" r:id="rId13"/>
    <p:sldId id="399" r:id="rId14"/>
    <p:sldId id="400" r:id="rId15"/>
    <p:sldId id="402" r:id="rId16"/>
    <p:sldId id="406" r:id="rId17"/>
    <p:sldId id="407" r:id="rId18"/>
    <p:sldId id="390" r:id="rId19"/>
    <p:sldId id="391" r:id="rId20"/>
    <p:sldId id="393" r:id="rId21"/>
    <p:sldId id="409" r:id="rId22"/>
    <p:sldId id="410" r:id="rId23"/>
    <p:sldId id="408" r:id="rId24"/>
  </p:sldIdLst>
  <p:sldSz cx="9144000" cy="6858000" type="screen4x3"/>
  <p:notesSz cx="6797675" cy="98726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238">
          <p15:clr>
            <a:srgbClr val="A4A3A4"/>
          </p15:clr>
        </p15:guide>
        <p15:guide id="2" orient="horz" pos="1162">
          <p15:clr>
            <a:srgbClr val="A4A3A4"/>
          </p15:clr>
        </p15:guide>
        <p15:guide id="3" orient="horz" pos="3884">
          <p15:clr>
            <a:srgbClr val="A4A3A4"/>
          </p15:clr>
        </p15:guide>
        <p15:guide id="4" orient="horz" pos="2491">
          <p15:clr>
            <a:srgbClr val="A4A3A4"/>
          </p15:clr>
        </p15:guide>
        <p15:guide id="5" orient="horz" pos="1559">
          <p15:clr>
            <a:srgbClr val="A4A3A4"/>
          </p15:clr>
        </p15:guide>
        <p15:guide id="6" orient="horz" pos="2689">
          <p15:clr>
            <a:srgbClr val="A4A3A4"/>
          </p15:clr>
        </p15:guide>
        <p15:guide id="7" orient="horz" pos="4134">
          <p15:clr>
            <a:srgbClr val="A4A3A4"/>
          </p15:clr>
        </p15:guide>
        <p15:guide id="8" orient="horz" pos="3331">
          <p15:clr>
            <a:srgbClr val="A4A3A4"/>
          </p15:clr>
        </p15:guide>
        <p15:guide id="9" orient="horz" pos="664">
          <p15:clr>
            <a:srgbClr val="A4A3A4"/>
          </p15:clr>
        </p15:guide>
        <p15:guide id="10" orient="horz" pos="508">
          <p15:clr>
            <a:srgbClr val="A4A3A4"/>
          </p15:clr>
        </p15:guide>
        <p15:guide id="11" orient="horz" pos="352">
          <p15:clr>
            <a:srgbClr val="A4A3A4"/>
          </p15:clr>
        </p15:guide>
        <p15:guide id="12" pos="3087">
          <p15:clr>
            <a:srgbClr val="A4A3A4"/>
          </p15:clr>
        </p15:guide>
        <p15:guide id="13" pos="407">
          <p15:clr>
            <a:srgbClr val="A4A3A4"/>
          </p15:clr>
        </p15:guide>
        <p15:guide id="14" pos="1749">
          <p15:clr>
            <a:srgbClr val="A4A3A4"/>
          </p15:clr>
        </p15:guide>
        <p15:guide id="15" pos="2902">
          <p15:clr>
            <a:srgbClr val="A4A3A4"/>
          </p15:clr>
        </p15:guide>
        <p15:guide id="16" pos="4244">
          <p15:clr>
            <a:srgbClr val="A4A3A4"/>
          </p15:clr>
        </p15:guide>
        <p15:guide id="17" pos="4423">
          <p15:clr>
            <a:srgbClr val="A4A3A4"/>
          </p15:clr>
        </p15:guide>
        <p15:guide id="18" pos="5581">
          <p15:clr>
            <a:srgbClr val="A4A3A4"/>
          </p15:clr>
        </p15:guide>
        <p15:guide id="19" pos="4695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09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0E1"/>
    <a:srgbClr val="006AB3"/>
    <a:srgbClr val="84A7D6"/>
    <a:srgbClr val="B2D1E5"/>
    <a:srgbClr val="007AFF"/>
    <a:srgbClr val="000000"/>
    <a:srgbClr val="FFFFFF"/>
    <a:srgbClr val="BEBFC0"/>
    <a:srgbClr val="77787A"/>
    <a:srgbClr val="32AD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68" autoAdjust="0"/>
    <p:restoredTop sz="98458" autoAdjust="0"/>
  </p:normalViewPr>
  <p:slideViewPr>
    <p:cSldViewPr snapToGrid="0" snapToObjects="1">
      <p:cViewPr>
        <p:scale>
          <a:sx n="118" d="100"/>
          <a:sy n="118" d="100"/>
        </p:scale>
        <p:origin x="-864" y="72"/>
      </p:cViewPr>
      <p:guideLst>
        <p:guide orient="horz" pos="4238"/>
        <p:guide orient="horz" pos="1162"/>
        <p:guide orient="horz" pos="3884"/>
        <p:guide orient="horz" pos="2491"/>
        <p:guide orient="horz" pos="1559"/>
        <p:guide orient="horz" pos="2689"/>
        <p:guide orient="horz" pos="4134"/>
        <p:guide orient="horz" pos="3331"/>
        <p:guide orient="horz" pos="664"/>
        <p:guide orient="horz" pos="508"/>
        <p:guide orient="horz" pos="352"/>
        <p:guide pos="3087"/>
        <p:guide pos="407"/>
        <p:guide pos="1749"/>
        <p:guide pos="2902"/>
        <p:guide pos="4244"/>
        <p:guide pos="4423"/>
        <p:guide pos="5581"/>
        <p:guide pos="4695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notesViewPr>
    <p:cSldViewPr snapToGrid="0" snapToObjects="1" showGuides="1">
      <p:cViewPr varScale="1">
        <p:scale>
          <a:sx n="77" d="100"/>
          <a:sy n="77" d="100"/>
        </p:scale>
        <p:origin x="-3306" y="-102"/>
      </p:cViewPr>
      <p:guideLst>
        <p:guide orient="horz" pos="3109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E6C07-40BF-466C-82F8-779110A24540}" type="datetimeFigureOut">
              <a:rPr lang="de-CH" smtClean="0"/>
              <a:t>10.08.2015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11EF9-9492-4F0D-AC6B-38E6D5B5351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014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1pPr>
            <a:lvl2pPr marL="747713" indent="-287338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2pPr>
            <a:lvl3pPr marL="1150938" indent="-230188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3pPr>
            <a:lvl4pPr marL="1611313" indent="-230188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4pPr>
            <a:lvl5pPr marL="2071688" indent="-230188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5pPr>
            <a:lvl6pPr marL="2528888" indent="-230188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6pPr>
            <a:lvl7pPr marL="2986088" indent="-230188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7pPr>
            <a:lvl8pPr marL="3443288" indent="-230188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8pPr>
            <a:lvl9pPr marL="3900488" indent="-230188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fld id="{7B87B9D8-FD4B-4917-8457-F3F7C091F535}" type="slidenum">
              <a:rPr lang="de-DE" altLang="en-US" sz="1300" smtClean="0">
                <a:latin typeface="Georgia" pitchFamily="18" charset="0"/>
                <a:ea typeface="MS PGothic" pitchFamily="34" charset="-128"/>
              </a:rPr>
              <a:pPr>
                <a:spcBef>
                  <a:spcPct val="0"/>
                </a:spcBef>
              </a:pPr>
              <a:t>2</a:t>
            </a:fld>
            <a:endParaRPr lang="de-DE" altLang="en-US" sz="1300" smtClean="0">
              <a:latin typeface="Georgia" pitchFamily="18" charset="0"/>
              <a:ea typeface="MS PGothic" pitchFamily="3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3950" cy="3700462"/>
          </a:xfrm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8722"/>
            <a:ext cx="4984750" cy="4442699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828" tIns="46914" rIns="93828" bIns="46914"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Times" charset="0"/>
                <a:ea typeface="MS PGothic" pitchFamily="34" charset="-128"/>
              </a:rPr>
              <a:t>First of all what is HP?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" charset="0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Times" charset="0"/>
                <a:ea typeface="MS PGothic" pitchFamily="34" charset="-128"/>
              </a:rPr>
              <a:t>HP is a high pressure fogging system.  This means the we are using a pump to bring water to a 1000 psi, supplying it to nozzles in a duct or air handling unit and then spraying the fog into the airstream.  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" charset="0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Times" charset="0"/>
                <a:ea typeface="MS PGothic" pitchFamily="34" charset="-128"/>
              </a:rPr>
              <a:t>HP is modular; by changing the modules we can create a system that meats the unique requirements of any project.  1 size does not fit all!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" charset="0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Times" charset="0"/>
                <a:ea typeface="MS PGothic" pitchFamily="34" charset="-128"/>
              </a:rPr>
              <a:t>Using fogging systems can be a very efficient way to humidify…which we will talk about next!</a:t>
            </a:r>
          </a:p>
        </p:txBody>
      </p:sp>
    </p:spTree>
    <p:extLst>
      <p:ext uri="{BB962C8B-B14F-4D97-AF65-F5344CB8AC3E}">
        <p14:creationId xmlns:p14="http://schemas.microsoft.com/office/powerpoint/2010/main" val="2789514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CH" altLang="zh-CN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90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9628" indent="-288318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53273" indent="-230655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14583" indent="-230655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75892" indent="-230655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37202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98511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59820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1131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EB0B4B1-3D5D-A446-8301-A542BF2BCC75}" type="slidenum">
              <a:rPr lang="de-DE" altLang="zh-CN">
                <a:solidFill>
                  <a:srgbClr val="000000"/>
                </a:solidFill>
                <a:latin typeface="Georgia" charset="0"/>
                <a:ea typeface="SimSun" charset="0"/>
                <a:cs typeface="SimSun" charset="0"/>
              </a:rPr>
              <a:pPr/>
              <a:t>7</a:t>
            </a:fld>
            <a:endParaRPr lang="de-DE" altLang="zh-CN">
              <a:solidFill>
                <a:srgbClr val="000000"/>
              </a:solidFill>
              <a:latin typeface="Georgia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795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CH" altLang="zh-CN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90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9628" indent="-288318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53273" indent="-230655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14583" indent="-230655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75892" indent="-230655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37202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98511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59820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1131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EB0B4B1-3D5D-A446-8301-A542BF2BCC75}" type="slidenum">
              <a:rPr lang="de-DE" altLang="zh-CN">
                <a:solidFill>
                  <a:srgbClr val="000000"/>
                </a:solidFill>
                <a:latin typeface="Georgia" charset="0"/>
                <a:ea typeface="SimSun" charset="0"/>
                <a:cs typeface="SimSun" charset="0"/>
              </a:rPr>
              <a:pPr/>
              <a:t>8</a:t>
            </a:fld>
            <a:endParaRPr lang="de-DE" altLang="zh-CN">
              <a:solidFill>
                <a:srgbClr val="000000"/>
              </a:solidFill>
              <a:latin typeface="Georgia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537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CH" altLang="zh-CN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90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9628" indent="-288318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53273" indent="-230655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14583" indent="-230655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75892" indent="-230655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37202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98511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59820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1131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EB0B4B1-3D5D-A446-8301-A542BF2BCC75}" type="slidenum">
              <a:rPr lang="de-DE" altLang="zh-CN">
                <a:solidFill>
                  <a:srgbClr val="000000"/>
                </a:solidFill>
                <a:latin typeface="Georgia" charset="0"/>
                <a:ea typeface="SimSun" charset="0"/>
                <a:cs typeface="SimSun" charset="0"/>
              </a:rPr>
              <a:pPr/>
              <a:t>12</a:t>
            </a:fld>
            <a:endParaRPr lang="de-DE" altLang="zh-CN">
              <a:solidFill>
                <a:srgbClr val="000000"/>
              </a:solidFill>
              <a:latin typeface="Georgia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594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CH" altLang="zh-CN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90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9628" indent="-288318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53273" indent="-230655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14583" indent="-230655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75892" indent="-230655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37202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98511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59820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1131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EB0B4B1-3D5D-A446-8301-A542BF2BCC75}" type="slidenum">
              <a:rPr lang="de-DE" altLang="zh-CN">
                <a:solidFill>
                  <a:srgbClr val="000000"/>
                </a:solidFill>
                <a:latin typeface="Georgia" charset="0"/>
                <a:ea typeface="SimSun" charset="0"/>
                <a:cs typeface="SimSun" charset="0"/>
              </a:rPr>
              <a:pPr/>
              <a:t>13</a:t>
            </a:fld>
            <a:endParaRPr lang="de-DE" altLang="zh-CN">
              <a:solidFill>
                <a:srgbClr val="000000"/>
              </a:solidFill>
              <a:latin typeface="Georgia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832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CH" altLang="zh-CN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90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9628" indent="-288318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53273" indent="-230655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14583" indent="-230655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75892" indent="-230655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37202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98511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59820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1131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EB0B4B1-3D5D-A446-8301-A542BF2BCC75}" type="slidenum">
              <a:rPr lang="de-DE" altLang="zh-CN">
                <a:solidFill>
                  <a:srgbClr val="000000"/>
                </a:solidFill>
                <a:latin typeface="Georgia" charset="0"/>
                <a:ea typeface="SimSun" charset="0"/>
                <a:cs typeface="SimSun" charset="0"/>
              </a:rPr>
              <a:pPr/>
              <a:t>14</a:t>
            </a:fld>
            <a:endParaRPr lang="de-DE" altLang="zh-CN">
              <a:solidFill>
                <a:srgbClr val="000000"/>
              </a:solidFill>
              <a:latin typeface="Georgia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596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CH" altLang="zh-CN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90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9628" indent="-288318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53273" indent="-230655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14583" indent="-230655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75892" indent="-230655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37202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98511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59820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1131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EB0B4B1-3D5D-A446-8301-A542BF2BCC75}" type="slidenum">
              <a:rPr lang="de-DE" altLang="zh-CN">
                <a:solidFill>
                  <a:srgbClr val="000000"/>
                </a:solidFill>
                <a:latin typeface="Georgia" charset="0"/>
                <a:ea typeface="SimSun" charset="0"/>
                <a:cs typeface="SimSun" charset="0"/>
              </a:rPr>
              <a:pPr/>
              <a:t>15</a:t>
            </a:fld>
            <a:endParaRPr lang="de-DE" altLang="zh-CN">
              <a:solidFill>
                <a:srgbClr val="000000"/>
              </a:solidFill>
              <a:latin typeface="Georgia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026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CH" altLang="zh-CN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90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9628" indent="-288318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53273" indent="-230655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14583" indent="-230655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75892" indent="-230655" defTabSz="921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37202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98511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59820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1131" indent="-230655" defTabSz="921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EB0B4B1-3D5D-A446-8301-A542BF2BCC75}" type="slidenum">
              <a:rPr lang="de-DE" altLang="zh-CN">
                <a:solidFill>
                  <a:srgbClr val="000000"/>
                </a:solidFill>
                <a:latin typeface="Georgia" charset="0"/>
                <a:ea typeface="SimSun" charset="0"/>
                <a:cs typeface="SimSun" charset="0"/>
              </a:rPr>
              <a:pPr/>
              <a:t>16</a:t>
            </a:fld>
            <a:endParaRPr lang="de-DE" altLang="zh-CN">
              <a:solidFill>
                <a:srgbClr val="000000"/>
              </a:solidFill>
              <a:latin typeface="Georgia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461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google.ch/url?sa=i&amp;rct=j&amp;q=&amp;esrc=s&amp;frm=1&amp;source=images&amp;cd=&amp;cad=rja&amp;uact=8&amp;docid=VU4-zttR-kJLkM&amp;tbnid=k5I2jpxOuCmAeM:&amp;ved=0CAUQjRw&amp;url=http://www.modix.it/go.to/modix/now/hersteller-consulting.html&amp;ei=whVzU4bnGIjD7Ab8r4GoDQ&amp;bvm=bv.66699033,d.d2k&amp;psig=AFQjCNErZGtlxRTg5LzmEx2MTNUj69vWRw&amp;ust=1400137333414244" TargetMode="External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2"/>
          <a:stretch/>
        </p:blipFill>
        <p:spPr bwMode="auto">
          <a:xfrm>
            <a:off x="0" y="0"/>
            <a:ext cx="9144000" cy="540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2557" y="1744007"/>
            <a:ext cx="4705350" cy="1292225"/>
          </a:xfrm>
          <a:prstGeom prst="rect">
            <a:avLst/>
          </a:prstGeom>
        </p:spPr>
        <p:txBody>
          <a:bodyPr lIns="0" t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3200" dirty="0" smtClean="0">
                <a:latin typeface="Arial" pitchFamily="34" charset="0"/>
                <a:cs typeface="Arial" pitchFamily="34" charset="0"/>
              </a:rPr>
              <a:t>Rundum Befeuchten</a:t>
            </a:r>
            <a:endParaRPr lang="de-CH" sz="3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450"/>
          <a:stretch/>
        </p:blipFill>
        <p:spPr>
          <a:xfrm>
            <a:off x="-8753" y="4369961"/>
            <a:ext cx="9152751" cy="24880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513" y="6158850"/>
            <a:ext cx="1838325" cy="40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53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 2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46113" y="265017"/>
            <a:ext cx="6104275" cy="595845"/>
          </a:xfrm>
          <a:prstGeom prst="rect">
            <a:avLst/>
          </a:prstGeom>
        </p:spPr>
        <p:txBody>
          <a:bodyPr lIns="0" tIns="0" rIns="0" bIns="0" numCol="1" spcCol="216000" anchor="b" anchorCtr="0"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Arial" pitchFamily="34" charset="0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smtClean="0"/>
              <a:t>Folientitel</a:t>
            </a:r>
          </a:p>
          <a:p>
            <a:pPr lvl="0"/>
            <a:r>
              <a:rPr lang="de-DE" dirty="0" err="1" smtClean="0"/>
              <a:t>conetetur</a:t>
            </a:r>
            <a:r>
              <a:rPr lang="de-DE" dirty="0" smtClean="0"/>
              <a:t> </a:t>
            </a:r>
            <a:r>
              <a:rPr lang="de-DE" dirty="0" err="1" smtClean="0"/>
              <a:t>sadipscing</a:t>
            </a:r>
            <a:r>
              <a:rPr lang="de-DE" dirty="0" smtClean="0"/>
              <a:t> 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900613" y="2164624"/>
            <a:ext cx="3959225" cy="4060212"/>
          </a:xfrm>
          <a:prstGeom prst="rect">
            <a:avLst/>
          </a:prstGeom>
        </p:spPr>
        <p:txBody>
          <a:bodyPr lIns="0" tIns="0" rIns="0" bIns="0" numCol="1" spcCol="216000" anchor="t" anchorCtr="0"/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600" b="0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, </a:t>
            </a:r>
            <a:r>
              <a:rPr lang="de-DE" dirty="0" err="1" smtClean="0"/>
              <a:t>consetetur</a:t>
            </a:r>
            <a:r>
              <a:rPr lang="de-DE" dirty="0" smtClean="0"/>
              <a:t> </a:t>
            </a:r>
            <a:r>
              <a:rPr lang="de-DE" dirty="0" err="1" smtClean="0"/>
              <a:t>sadipscing</a:t>
            </a:r>
            <a:r>
              <a:rPr lang="de-DE" dirty="0" smtClean="0"/>
              <a:t> </a:t>
            </a:r>
            <a:r>
              <a:rPr lang="de-DE" dirty="0" err="1" smtClean="0"/>
              <a:t>elitr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nonumy</a:t>
            </a:r>
            <a:r>
              <a:rPr lang="de-DE" dirty="0" smtClean="0"/>
              <a:t> </a:t>
            </a:r>
            <a:r>
              <a:rPr lang="de-DE" dirty="0" err="1" smtClean="0"/>
              <a:t>eirmod</a:t>
            </a:r>
            <a:r>
              <a:rPr lang="de-DE" dirty="0" smtClean="0"/>
              <a:t> </a:t>
            </a:r>
            <a:r>
              <a:rPr lang="de-DE" dirty="0" err="1" smtClean="0"/>
              <a:t>tempor</a:t>
            </a:r>
            <a:r>
              <a:rPr lang="de-DE" dirty="0" smtClean="0"/>
              <a:t> </a:t>
            </a:r>
            <a:r>
              <a:rPr lang="de-DE" dirty="0" err="1" smtClean="0"/>
              <a:t>invidunt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labore</a:t>
            </a:r>
            <a:r>
              <a:rPr lang="de-DE" dirty="0" smtClean="0"/>
              <a:t> et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aliquyam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voluptua</a:t>
            </a:r>
            <a:r>
              <a:rPr lang="de-DE" dirty="0" smtClean="0"/>
              <a:t>.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vero</a:t>
            </a:r>
            <a:r>
              <a:rPr lang="de-DE" dirty="0" smtClean="0"/>
              <a:t> </a:t>
            </a:r>
            <a:r>
              <a:rPr lang="de-DE" dirty="0" err="1" smtClean="0"/>
              <a:t>eos</a:t>
            </a:r>
            <a:r>
              <a:rPr lang="de-DE" dirty="0" smtClean="0"/>
              <a:t> et </a:t>
            </a:r>
            <a:r>
              <a:rPr lang="de-DE" dirty="0" err="1" smtClean="0"/>
              <a:t>accusam</a:t>
            </a:r>
            <a:r>
              <a:rPr lang="de-DE" dirty="0" smtClean="0"/>
              <a:t> et </a:t>
            </a:r>
            <a:r>
              <a:rPr lang="de-DE" dirty="0" err="1" smtClean="0"/>
              <a:t>justo</a:t>
            </a:r>
            <a:r>
              <a:rPr lang="de-DE" dirty="0" smtClean="0"/>
              <a:t> </a:t>
            </a:r>
            <a:r>
              <a:rPr lang="de-DE" dirty="0" err="1" smtClean="0"/>
              <a:t>duo</a:t>
            </a:r>
            <a:r>
              <a:rPr lang="de-DE" dirty="0" smtClean="0"/>
              <a:t> </a:t>
            </a:r>
            <a:r>
              <a:rPr lang="de-DE" dirty="0" err="1" smtClean="0"/>
              <a:t>dolores</a:t>
            </a:r>
            <a:r>
              <a:rPr lang="de-DE" dirty="0" smtClean="0"/>
              <a:t> et </a:t>
            </a:r>
            <a:r>
              <a:rPr lang="de-DE" dirty="0" err="1" smtClean="0"/>
              <a:t>ea</a:t>
            </a:r>
            <a:r>
              <a:rPr lang="de-DE" dirty="0" smtClean="0"/>
              <a:t> </a:t>
            </a:r>
            <a:r>
              <a:rPr lang="de-DE" dirty="0" err="1" smtClean="0"/>
              <a:t>rebum</a:t>
            </a:r>
            <a:r>
              <a:rPr lang="de-DE" dirty="0" smtClean="0"/>
              <a:t>. Stet </a:t>
            </a:r>
            <a:r>
              <a:rPr lang="de-DE" dirty="0" err="1" smtClean="0"/>
              <a:t>clita</a:t>
            </a:r>
            <a:r>
              <a:rPr lang="de-DE" dirty="0" smtClean="0"/>
              <a:t> </a:t>
            </a:r>
            <a:r>
              <a:rPr lang="de-DE" dirty="0" err="1" smtClean="0"/>
              <a:t>kasd</a:t>
            </a:r>
            <a:r>
              <a:rPr lang="de-DE" dirty="0" smtClean="0"/>
              <a:t> </a:t>
            </a:r>
            <a:r>
              <a:rPr lang="de-DE" dirty="0" err="1" smtClean="0"/>
              <a:t>gubergren</a:t>
            </a:r>
            <a:r>
              <a:rPr lang="de-DE" dirty="0" smtClean="0"/>
              <a:t>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sea</a:t>
            </a:r>
            <a:endParaRPr lang="de-DE" dirty="0" smtClean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900613" y="1735618"/>
            <a:ext cx="3959225" cy="370020"/>
          </a:xfrm>
          <a:prstGeom prst="rect">
            <a:avLst/>
          </a:prstGeom>
        </p:spPr>
        <p:txBody>
          <a:bodyPr lIns="0" tIns="0" rIns="0" bIns="0" numCol="1" spcCol="216000" anchor="t" anchorCtr="0"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1600" b="1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err="1" smtClean="0"/>
              <a:t>Comnimet</a:t>
            </a:r>
            <a:r>
              <a:rPr lang="de-DE" dirty="0" smtClean="0"/>
              <a:t> </a:t>
            </a:r>
            <a:r>
              <a:rPr lang="de-DE" dirty="0" err="1" smtClean="0"/>
              <a:t>porepudae</a:t>
            </a:r>
            <a:endParaRPr lang="de-DE" dirty="0" smtClean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13" y="1844675"/>
            <a:ext cx="3960812" cy="33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82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 3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46113" y="265017"/>
            <a:ext cx="6104275" cy="595845"/>
          </a:xfrm>
          <a:prstGeom prst="rect">
            <a:avLst/>
          </a:prstGeom>
        </p:spPr>
        <p:txBody>
          <a:bodyPr lIns="0" tIns="0" rIns="0" bIns="0" numCol="1" spcCol="216000" anchor="b" anchorCtr="0"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Arial" pitchFamily="34" charset="0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smtClean="0"/>
              <a:t>Folientitel</a:t>
            </a:r>
          </a:p>
          <a:p>
            <a:pPr lvl="0"/>
            <a:r>
              <a:rPr lang="de-DE" dirty="0" err="1" smtClean="0"/>
              <a:t>conetetur</a:t>
            </a:r>
            <a:r>
              <a:rPr lang="de-DE" dirty="0" smtClean="0"/>
              <a:t> </a:t>
            </a:r>
            <a:r>
              <a:rPr lang="de-DE" dirty="0" err="1" smtClean="0"/>
              <a:t>sadipscing</a:t>
            </a:r>
            <a:r>
              <a:rPr lang="de-DE" dirty="0" smtClean="0"/>
              <a:t> 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021513" y="2072082"/>
            <a:ext cx="1838325" cy="4119198"/>
          </a:xfrm>
          <a:prstGeom prst="rect">
            <a:avLst/>
          </a:prstGeom>
        </p:spPr>
        <p:txBody>
          <a:bodyPr lIns="0" tIns="0" rIns="0" bIns="0" numCol="1" spcCol="216000" anchor="t" anchorCtr="0"/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600" b="0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, </a:t>
            </a:r>
            <a:r>
              <a:rPr lang="de-DE" dirty="0" err="1" smtClean="0"/>
              <a:t>consetetur</a:t>
            </a:r>
            <a:r>
              <a:rPr lang="de-DE" dirty="0" smtClean="0"/>
              <a:t> </a:t>
            </a:r>
            <a:r>
              <a:rPr lang="de-DE" dirty="0" err="1" smtClean="0"/>
              <a:t>sadipscing</a:t>
            </a:r>
            <a:r>
              <a:rPr lang="de-DE" dirty="0" smtClean="0"/>
              <a:t> </a:t>
            </a:r>
            <a:r>
              <a:rPr lang="de-DE" dirty="0" err="1" smtClean="0"/>
              <a:t>elitr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clita</a:t>
            </a:r>
            <a:r>
              <a:rPr lang="de-DE" dirty="0" smtClean="0"/>
              <a:t> </a:t>
            </a:r>
            <a:r>
              <a:rPr lang="de-DE" dirty="0" err="1" smtClean="0"/>
              <a:t>kasd</a:t>
            </a:r>
            <a:r>
              <a:rPr lang="de-DE" dirty="0" smtClean="0"/>
              <a:t> </a:t>
            </a:r>
            <a:r>
              <a:rPr lang="de-DE" dirty="0" err="1" smtClean="0"/>
              <a:t>gubergren</a:t>
            </a:r>
            <a:r>
              <a:rPr lang="de-DE" dirty="0" smtClean="0"/>
              <a:t>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sea</a:t>
            </a:r>
            <a:endParaRPr lang="de-DE" dirty="0" smtClean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7021513" y="1735618"/>
            <a:ext cx="1838325" cy="370020"/>
          </a:xfrm>
          <a:prstGeom prst="rect">
            <a:avLst/>
          </a:prstGeom>
        </p:spPr>
        <p:txBody>
          <a:bodyPr lIns="0" tIns="0" rIns="0" bIns="0" numCol="1" spcCol="216000" anchor="t" anchorCtr="0"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1600" b="1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err="1" smtClean="0"/>
              <a:t>Comnimetporae</a:t>
            </a:r>
            <a:endParaRPr lang="de-DE" dirty="0" smtClean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373" y="1844675"/>
            <a:ext cx="6094977" cy="378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286" y="4690074"/>
            <a:ext cx="1016340" cy="150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81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0113" y="222250"/>
            <a:ext cx="6529407" cy="6858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noProof="0" dirty="0" err="1" smtClean="0"/>
              <a:t>TitelmasterformatdurchKlickenbearbeiten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00112" y="1700215"/>
            <a:ext cx="3888000" cy="454818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err="1" smtClean="0"/>
              <a:t>TextmasterformatedurchKlickenbearbeiten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FünfteEbene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0" y="1700215"/>
            <a:ext cx="3887788" cy="454818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err="1" smtClean="0"/>
              <a:t>TextmasterformatedurchKlickenbearbeiten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FünfteEbene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6265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3"/>
          <p:cNvSpPr>
            <a:spLocks noGrp="1" noChangeArrowheads="1"/>
          </p:cNvSpPr>
          <p:nvPr>
            <p:ph type="dt" sz="half" idx="10"/>
          </p:nvPr>
        </p:nvSpPr>
        <p:spPr>
          <a:xfrm>
            <a:off x="651863" y="6616770"/>
            <a:ext cx="821259" cy="20005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24. März 2009</a:t>
            </a:r>
            <a:endParaRPr lang="de-CH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xfrm>
            <a:off x="1628775" y="6640513"/>
            <a:ext cx="5153025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Manufacturing Strategy</a:t>
            </a:r>
            <a:endParaRPr lang="de-CH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86100" y="6616770"/>
            <a:ext cx="432000" cy="200055"/>
          </a:xfrm>
          <a:prstGeom prst="rect">
            <a:avLst/>
          </a:prstGeom>
        </p:spPr>
        <p:txBody>
          <a:bodyPr/>
          <a:lstStyle>
            <a:lvl1pPr>
              <a:defRPr>
                <a:latin typeface="TheSansB HT5 Plain" pitchFamily="34" charset="0"/>
              </a:defRPr>
            </a:lvl1pPr>
          </a:lstStyle>
          <a:p>
            <a:pPr>
              <a:defRPr/>
            </a:pPr>
            <a:fld id="{EF7BAFDC-C14E-4E65-9803-2561CD336F83}" type="slidenum">
              <a:rPr lang="de-CH"/>
              <a:pPr>
                <a:defRPr/>
              </a:pPr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9032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_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68185" y="197905"/>
            <a:ext cx="6104275" cy="663577"/>
          </a:xfrm>
          <a:prstGeom prst="rect">
            <a:avLst/>
          </a:prstGeom>
        </p:spPr>
        <p:txBody>
          <a:bodyPr lIns="0" tIns="0" rIns="0" bIns="0" numCol="1" spcCol="216000" anchor="b" anchorCtr="0"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Arial" pitchFamily="34" charset="0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smtClean="0"/>
              <a:t>Warum  Luftbefeuchtung ?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15757" y="1397286"/>
            <a:ext cx="5959011" cy="5013788"/>
          </a:xfrm>
          <a:prstGeom prst="rect">
            <a:avLst/>
          </a:prstGeom>
        </p:spPr>
        <p:txBody>
          <a:bodyPr lIns="0" tIns="0" rIns="0" bIns="0" numCol="1" spcCol="216000" anchor="t" anchorCtr="0"/>
          <a:lstStyle>
            <a:lvl1pPr marL="0" indent="0" algn="l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, </a:t>
            </a:r>
            <a:r>
              <a:rPr lang="de-DE" dirty="0" err="1" smtClean="0"/>
              <a:t>consetetur</a:t>
            </a:r>
            <a:r>
              <a:rPr lang="de-DE" dirty="0" smtClean="0"/>
              <a:t> </a:t>
            </a:r>
            <a:r>
              <a:rPr lang="de-DE" dirty="0" err="1" smtClean="0"/>
              <a:t>sadipscing</a:t>
            </a:r>
            <a:r>
              <a:rPr lang="de-DE" dirty="0" smtClean="0"/>
              <a:t> </a:t>
            </a:r>
            <a:r>
              <a:rPr lang="de-DE" dirty="0" err="1" smtClean="0"/>
              <a:t>elitr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nonumy</a:t>
            </a:r>
            <a:r>
              <a:rPr lang="de-DE" dirty="0" smtClean="0"/>
              <a:t> </a:t>
            </a:r>
            <a:r>
              <a:rPr lang="de-DE" dirty="0" err="1" smtClean="0"/>
              <a:t>eirmod</a:t>
            </a:r>
            <a:r>
              <a:rPr lang="de-DE" dirty="0" smtClean="0"/>
              <a:t> </a:t>
            </a:r>
            <a:r>
              <a:rPr lang="de-DE" dirty="0" err="1" smtClean="0"/>
              <a:t>tempor</a:t>
            </a:r>
            <a:r>
              <a:rPr lang="de-DE" dirty="0" smtClean="0"/>
              <a:t> </a:t>
            </a:r>
            <a:r>
              <a:rPr lang="de-DE" dirty="0" err="1" smtClean="0"/>
              <a:t>invidunt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labore</a:t>
            </a:r>
            <a:r>
              <a:rPr lang="de-DE" dirty="0" smtClean="0"/>
              <a:t> et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aliquyam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voluptua</a:t>
            </a:r>
            <a:r>
              <a:rPr lang="de-DE" dirty="0" smtClean="0"/>
              <a:t>.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vero</a:t>
            </a:r>
            <a:r>
              <a:rPr lang="de-DE" dirty="0" smtClean="0"/>
              <a:t> </a:t>
            </a:r>
            <a:r>
              <a:rPr lang="de-DE" dirty="0" err="1" smtClean="0"/>
              <a:t>eos</a:t>
            </a:r>
            <a:r>
              <a:rPr lang="de-DE" dirty="0" smtClean="0"/>
              <a:t> et </a:t>
            </a:r>
            <a:r>
              <a:rPr lang="de-DE" dirty="0" err="1" smtClean="0"/>
              <a:t>accusam</a:t>
            </a:r>
            <a:r>
              <a:rPr lang="de-DE" dirty="0" smtClean="0"/>
              <a:t> et </a:t>
            </a:r>
            <a:r>
              <a:rPr lang="de-DE" dirty="0" err="1" smtClean="0"/>
              <a:t>justo</a:t>
            </a:r>
            <a:r>
              <a:rPr lang="de-DE" dirty="0" smtClean="0"/>
              <a:t> </a:t>
            </a:r>
            <a:r>
              <a:rPr lang="de-DE" dirty="0" err="1" smtClean="0"/>
              <a:t>duo</a:t>
            </a:r>
            <a:r>
              <a:rPr lang="de-DE" dirty="0" smtClean="0"/>
              <a:t> </a:t>
            </a:r>
            <a:r>
              <a:rPr lang="de-DE" dirty="0" err="1" smtClean="0"/>
              <a:t>dolores</a:t>
            </a:r>
            <a:r>
              <a:rPr lang="de-DE" dirty="0" smtClean="0"/>
              <a:t> et </a:t>
            </a:r>
            <a:r>
              <a:rPr lang="de-DE" dirty="0" err="1" smtClean="0"/>
              <a:t>ea</a:t>
            </a:r>
            <a:r>
              <a:rPr lang="de-DE" dirty="0" smtClean="0"/>
              <a:t> </a:t>
            </a:r>
            <a:r>
              <a:rPr lang="de-DE" dirty="0" err="1" smtClean="0"/>
              <a:t>rebum</a:t>
            </a:r>
            <a:r>
              <a:rPr lang="de-DE" dirty="0" smtClean="0"/>
              <a:t>. Stet </a:t>
            </a:r>
            <a:r>
              <a:rPr lang="de-DE" dirty="0" err="1" smtClean="0"/>
              <a:t>clita</a:t>
            </a:r>
            <a:r>
              <a:rPr lang="de-DE" dirty="0" smtClean="0"/>
              <a:t> </a:t>
            </a:r>
            <a:r>
              <a:rPr lang="de-DE" dirty="0" err="1" smtClean="0"/>
              <a:t>kasd</a:t>
            </a:r>
            <a:r>
              <a:rPr lang="de-DE" dirty="0" smtClean="0"/>
              <a:t> </a:t>
            </a:r>
            <a:r>
              <a:rPr lang="de-DE" dirty="0" err="1" smtClean="0"/>
              <a:t>gubergren</a:t>
            </a:r>
            <a:r>
              <a:rPr lang="de-DE" dirty="0" smtClean="0"/>
              <a:t>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sea</a:t>
            </a:r>
            <a:r>
              <a:rPr lang="de-DE" dirty="0" smtClean="0"/>
              <a:t> </a:t>
            </a:r>
            <a:r>
              <a:rPr lang="de-DE" dirty="0" err="1" smtClean="0"/>
              <a:t>takimata</a:t>
            </a:r>
            <a:r>
              <a:rPr lang="de-DE" dirty="0" smtClean="0"/>
              <a:t> sanctus </a:t>
            </a:r>
            <a:r>
              <a:rPr lang="de-DE" dirty="0" err="1" smtClean="0"/>
              <a:t>est</a:t>
            </a:r>
            <a:r>
              <a:rPr lang="de-DE" dirty="0" smtClean="0"/>
              <a:t> </a:t>
            </a:r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. </a:t>
            </a:r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, </a:t>
            </a:r>
            <a:r>
              <a:rPr lang="de-DE" dirty="0" err="1" smtClean="0"/>
              <a:t>consetetur</a:t>
            </a:r>
            <a:r>
              <a:rPr lang="de-DE" dirty="0" smtClean="0"/>
              <a:t> </a:t>
            </a:r>
            <a:r>
              <a:rPr lang="de-DE" dirty="0" err="1" smtClean="0"/>
              <a:t>sadipscing</a:t>
            </a:r>
            <a:r>
              <a:rPr lang="de-DE" dirty="0" smtClean="0"/>
              <a:t> </a:t>
            </a:r>
            <a:r>
              <a:rPr lang="de-DE" dirty="0" err="1" smtClean="0"/>
              <a:t>elitr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nonumy</a:t>
            </a:r>
            <a:r>
              <a:rPr lang="de-DE" dirty="0" smtClean="0"/>
              <a:t> </a:t>
            </a:r>
            <a:r>
              <a:rPr lang="de-DE" dirty="0" err="1" smtClean="0"/>
              <a:t>eirmod</a:t>
            </a:r>
            <a:r>
              <a:rPr lang="de-DE" dirty="0" smtClean="0"/>
              <a:t> </a:t>
            </a:r>
            <a:r>
              <a:rPr lang="de-DE" dirty="0" err="1" smtClean="0"/>
              <a:t>tempor</a:t>
            </a:r>
            <a:r>
              <a:rPr lang="de-DE" dirty="0" smtClean="0"/>
              <a:t> </a:t>
            </a:r>
            <a:r>
              <a:rPr lang="de-DE" dirty="0" err="1" smtClean="0"/>
              <a:t>invidunt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labore</a:t>
            </a:r>
            <a:r>
              <a:rPr lang="de-DE" dirty="0" smtClean="0"/>
              <a:t> et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aliquyam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voluptua</a:t>
            </a:r>
            <a:r>
              <a:rPr lang="de-DE" dirty="0" smtClean="0"/>
              <a:t>.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vero</a:t>
            </a:r>
            <a:r>
              <a:rPr lang="de-DE" dirty="0" smtClean="0"/>
              <a:t> </a:t>
            </a:r>
            <a:r>
              <a:rPr lang="de-DE" dirty="0" err="1" smtClean="0"/>
              <a:t>eos</a:t>
            </a:r>
            <a:r>
              <a:rPr lang="de-DE" dirty="0" smtClean="0"/>
              <a:t> et </a:t>
            </a:r>
            <a:r>
              <a:rPr lang="de-DE" dirty="0" err="1" smtClean="0"/>
              <a:t>accusam</a:t>
            </a:r>
            <a:r>
              <a:rPr lang="de-DE" dirty="0" smtClean="0"/>
              <a:t> et </a:t>
            </a:r>
            <a:r>
              <a:rPr lang="de-DE" dirty="0" err="1" smtClean="0"/>
              <a:t>justo</a:t>
            </a:r>
            <a:r>
              <a:rPr lang="de-DE" dirty="0" smtClean="0"/>
              <a:t> </a:t>
            </a:r>
            <a:r>
              <a:rPr lang="de-DE" dirty="0" err="1" smtClean="0"/>
              <a:t>duo</a:t>
            </a:r>
            <a:r>
              <a:rPr lang="de-DE" dirty="0" smtClean="0"/>
              <a:t> </a:t>
            </a:r>
            <a:r>
              <a:rPr lang="de-DE" dirty="0" err="1" smtClean="0"/>
              <a:t>dolores</a:t>
            </a:r>
            <a:r>
              <a:rPr lang="de-DE" dirty="0" smtClean="0"/>
              <a:t> et </a:t>
            </a:r>
            <a:r>
              <a:rPr lang="de-DE" dirty="0" err="1" smtClean="0"/>
              <a:t>ea</a:t>
            </a:r>
            <a:r>
              <a:rPr lang="de-DE" dirty="0" smtClean="0"/>
              <a:t> </a:t>
            </a:r>
            <a:r>
              <a:rPr lang="de-DE" dirty="0" err="1" smtClean="0"/>
              <a:t>rebum</a:t>
            </a:r>
            <a:r>
              <a:rPr lang="de-DE" dirty="0" smtClean="0"/>
              <a:t>. Stet </a:t>
            </a:r>
            <a:r>
              <a:rPr lang="de-DE" dirty="0" err="1" smtClean="0"/>
              <a:t>clita</a:t>
            </a:r>
            <a:r>
              <a:rPr lang="de-DE" dirty="0" smtClean="0"/>
              <a:t> </a:t>
            </a:r>
            <a:r>
              <a:rPr lang="de-DE" dirty="0" err="1" smtClean="0"/>
              <a:t>kasd</a:t>
            </a:r>
            <a:r>
              <a:rPr lang="de-DE" dirty="0" smtClean="0"/>
              <a:t> </a:t>
            </a:r>
            <a:r>
              <a:rPr lang="de-DE" dirty="0" err="1" smtClean="0"/>
              <a:t>gubergren</a:t>
            </a:r>
            <a:r>
              <a:rPr lang="de-DE" dirty="0" smtClean="0"/>
              <a:t>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sea</a:t>
            </a:r>
            <a:r>
              <a:rPr lang="de-DE" dirty="0" smtClean="0"/>
              <a:t> </a:t>
            </a:r>
            <a:r>
              <a:rPr lang="de-DE" dirty="0" err="1" smtClean="0"/>
              <a:t>takimata</a:t>
            </a:r>
            <a:r>
              <a:rPr lang="de-DE" dirty="0" smtClean="0"/>
              <a:t> sanctus </a:t>
            </a:r>
            <a:r>
              <a:rPr lang="de-DE" dirty="0" err="1" smtClean="0"/>
              <a:t>est</a:t>
            </a:r>
            <a:r>
              <a:rPr lang="de-DE" dirty="0" smtClean="0"/>
              <a:t> </a:t>
            </a:r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.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86100" y="6616770"/>
            <a:ext cx="432000" cy="2000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FC39219-EBA6-4F80-9550-309605E1AA80}" type="slidenum">
              <a:rPr lang="de-CH" smtClean="0"/>
              <a:t>‹#›</a:t>
            </a:fld>
            <a:endParaRPr lang="de-CH" dirty="0"/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651863" y="6616770"/>
            <a:ext cx="821259" cy="20005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4D6CA82-C8B3-4E82-918E-0F40A13A02A1}" type="datetime1">
              <a:rPr lang="de-DE" smtClean="0"/>
              <a:t>10.08.2015</a:t>
            </a:fld>
            <a:endParaRPr lang="de-CH" dirty="0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60997" y="6616770"/>
            <a:ext cx="4475581" cy="2000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CH" smtClean="0"/>
              <a:t>Titel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3559456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39783" y="1684389"/>
            <a:ext cx="6375400" cy="16478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lang="de-CH" sz="32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 smtClean="0"/>
              <a:t>Humidification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</a:p>
          <a:p>
            <a:pPr lvl="0"/>
            <a:r>
              <a:rPr lang="de-DE" dirty="0" err="1" smtClean="0"/>
              <a:t>Evaporative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endParaRPr lang="de-CH" dirty="0"/>
          </a:p>
        </p:txBody>
      </p:sp>
      <p:sp>
        <p:nvSpPr>
          <p:cNvPr id="12" name="copyright"/>
          <p:cNvSpPr txBox="1"/>
          <p:nvPr userDrawn="1"/>
        </p:nvSpPr>
        <p:spPr>
          <a:xfrm>
            <a:off x="7918100" y="6620951"/>
            <a:ext cx="9353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00" dirty="0" smtClean="0">
                <a:solidFill>
                  <a:prstClr val="black"/>
                </a:solidFill>
                <a:cs typeface="Arial" pitchFamily="34" charset="0"/>
              </a:rPr>
              <a:t>© </a:t>
            </a:r>
            <a:r>
              <a:rPr lang="de-DE" sz="700" dirty="0" err="1" smtClean="0">
                <a:solidFill>
                  <a:prstClr val="black"/>
                </a:solidFill>
                <a:cs typeface="Arial" pitchFamily="34" charset="0"/>
              </a:rPr>
              <a:t>Condair</a:t>
            </a:r>
            <a:endParaRPr lang="de-CH" sz="7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86100" y="6616770"/>
            <a:ext cx="432000" cy="2000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FC39219-EBA6-4F80-9550-309605E1AA80}" type="slidenum">
              <a:rPr lang="de-CH" smtClean="0">
                <a:solidFill>
                  <a:prstClr val="black"/>
                </a:solidFill>
              </a:rPr>
              <a:pPr/>
              <a:t>‹#›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651863" y="6616770"/>
            <a:ext cx="821259" cy="20005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4D6CA82-C8B3-4E82-918E-0F40A13A02A1}" type="datetime1">
              <a:rPr lang="de-DE" smtClean="0">
                <a:solidFill>
                  <a:prstClr val="black"/>
                </a:solidFill>
              </a:rPr>
              <a:pPr/>
              <a:t>10.08.2015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60997" y="6616770"/>
            <a:ext cx="4475581" cy="2000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CH" smtClean="0">
                <a:solidFill>
                  <a:prstClr val="black"/>
                </a:solidFill>
              </a:rPr>
              <a:t>Titel</a:t>
            </a:r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64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39783" y="1684389"/>
            <a:ext cx="6375400" cy="16478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lang="de-CH" sz="32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 smtClean="0"/>
              <a:t>Humidification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</a:p>
          <a:p>
            <a:pPr lvl="0"/>
            <a:r>
              <a:rPr lang="de-DE" dirty="0" err="1" smtClean="0"/>
              <a:t>Evaporative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endParaRPr lang="de-CH" dirty="0"/>
          </a:p>
        </p:txBody>
      </p:sp>
      <p:sp>
        <p:nvSpPr>
          <p:cNvPr id="12" name="copyright"/>
          <p:cNvSpPr txBox="1"/>
          <p:nvPr userDrawn="1"/>
        </p:nvSpPr>
        <p:spPr>
          <a:xfrm>
            <a:off x="7918100" y="6620951"/>
            <a:ext cx="9353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00" dirty="0" smtClean="0">
                <a:solidFill>
                  <a:prstClr val="black"/>
                </a:solidFill>
                <a:cs typeface="Arial" pitchFamily="34" charset="0"/>
              </a:rPr>
              <a:t>© </a:t>
            </a:r>
            <a:r>
              <a:rPr lang="de-DE" sz="700" dirty="0" err="1" smtClean="0">
                <a:solidFill>
                  <a:prstClr val="black"/>
                </a:solidFill>
                <a:cs typeface="Arial" pitchFamily="34" charset="0"/>
              </a:rPr>
              <a:t>Condair</a:t>
            </a:r>
            <a:endParaRPr lang="de-CH" sz="7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86100" y="6616770"/>
            <a:ext cx="432000" cy="2000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FC39219-EBA6-4F80-9550-309605E1AA80}" type="slidenum">
              <a:rPr lang="de-CH" smtClean="0">
                <a:solidFill>
                  <a:prstClr val="black"/>
                </a:solidFill>
              </a:rPr>
              <a:pPr/>
              <a:t>‹#›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651863" y="6616770"/>
            <a:ext cx="821259" cy="20005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4D6CA82-C8B3-4E82-918E-0F40A13A02A1}" type="datetime1">
              <a:rPr lang="de-DE" smtClean="0">
                <a:solidFill>
                  <a:prstClr val="black"/>
                </a:solidFill>
              </a:rPr>
              <a:pPr/>
              <a:t>10.08.2015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60997" y="6616770"/>
            <a:ext cx="4475581" cy="2000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CH" smtClean="0">
                <a:solidFill>
                  <a:prstClr val="black"/>
                </a:solidFill>
              </a:rPr>
              <a:t>Titel</a:t>
            </a:r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02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89731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8817" y="4612563"/>
            <a:ext cx="6091237" cy="6873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/>
            </a:lvl1pPr>
            <a:lvl2pPr marL="0" indent="0" algn="l">
              <a:spcBef>
                <a:spcPts val="0"/>
              </a:spcBef>
              <a:buFont typeface="+mj-lt"/>
              <a:buNone/>
              <a:defRPr sz="32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 err="1" smtClean="0"/>
              <a:t>Evaporative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endParaRPr lang="de-CH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86100" y="6616770"/>
            <a:ext cx="432000" cy="2000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FC39219-EBA6-4F80-9550-309605E1AA80}" type="slidenum">
              <a:rPr lang="de-CH" smtClean="0">
                <a:solidFill>
                  <a:prstClr val="black"/>
                </a:solidFill>
              </a:rPr>
              <a:pPr/>
              <a:t>‹#›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651863" y="6616770"/>
            <a:ext cx="821259" cy="20005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4D6CA82-C8B3-4E82-918E-0F40A13A02A1}" type="datetime1">
              <a:rPr lang="de-DE" smtClean="0">
                <a:solidFill>
                  <a:prstClr val="black"/>
                </a:solidFill>
              </a:rPr>
              <a:pPr/>
              <a:t>10.08.2015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60997" y="6616770"/>
            <a:ext cx="4475581" cy="2000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CH" smtClean="0">
                <a:solidFill>
                  <a:prstClr val="black"/>
                </a:solidFill>
              </a:rPr>
              <a:t>Titel</a:t>
            </a:r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73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picserver1.modix.de/userdata/1/20523/fIw4MFmF/modix-consulenza-aziendale-03.pn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8426" y="-122181"/>
            <a:ext cx="9354146" cy="371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86100" y="6616770"/>
            <a:ext cx="432000" cy="2000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FC39219-EBA6-4F80-9550-309605E1AA80}" type="slidenum">
              <a:rPr lang="de-CH" smtClean="0">
                <a:solidFill>
                  <a:prstClr val="black"/>
                </a:solidFill>
              </a:rPr>
              <a:pPr/>
              <a:t>‹#›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651863" y="6616770"/>
            <a:ext cx="821259" cy="20005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4D6CA82-C8B3-4E82-918E-0F40A13A02A1}" type="datetime1">
              <a:rPr lang="de-DE" smtClean="0">
                <a:solidFill>
                  <a:prstClr val="black"/>
                </a:solidFill>
              </a:rPr>
              <a:pPr/>
              <a:t>10.08.2015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60997" y="6616770"/>
            <a:ext cx="4475581" cy="2000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CH" smtClean="0">
                <a:solidFill>
                  <a:prstClr val="black"/>
                </a:solidFill>
              </a:rPr>
              <a:t>Titel</a:t>
            </a:r>
            <a:endParaRPr lang="de-CH" dirty="0">
              <a:solidFill>
                <a:prstClr val="black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54" y="2468763"/>
            <a:ext cx="9152754" cy="3050917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8817" y="4612563"/>
            <a:ext cx="6091237" cy="6873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/>
            </a:lvl1pPr>
            <a:lvl2pPr marL="0" indent="0" algn="l">
              <a:spcBef>
                <a:spcPts val="0"/>
              </a:spcBef>
              <a:buFont typeface="+mj-lt"/>
              <a:buNone/>
              <a:defRPr sz="32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 err="1" smtClean="0"/>
              <a:t>Evaporative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39773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:\My Documents\My Pictures\GettyImages_200452183-001[1].tif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155" b="18628"/>
          <a:stretch/>
        </p:blipFill>
        <p:spPr bwMode="auto">
          <a:xfrm>
            <a:off x="-27478" y="0"/>
            <a:ext cx="9171479" cy="665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2557" y="1744007"/>
            <a:ext cx="4705350" cy="1292225"/>
          </a:xfrm>
          <a:prstGeom prst="rect">
            <a:avLst/>
          </a:prstGeom>
        </p:spPr>
        <p:txBody>
          <a:bodyPr lIns="0" t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3200" dirty="0" smtClean="0">
                <a:latin typeface="Arial" pitchFamily="34" charset="0"/>
                <a:cs typeface="Arial" pitchFamily="34" charset="0"/>
              </a:rPr>
              <a:t>Rundum Befeuchten</a:t>
            </a:r>
            <a:endParaRPr lang="de-CH" sz="3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450"/>
          <a:stretch/>
        </p:blipFill>
        <p:spPr>
          <a:xfrm>
            <a:off x="-8753" y="4369961"/>
            <a:ext cx="9152751" cy="2488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513" y="6158850"/>
            <a:ext cx="1838325" cy="40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15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89731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8817" y="4612563"/>
            <a:ext cx="6091237" cy="6873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/>
            </a:lvl1pPr>
            <a:lvl2pPr marL="0" indent="0" algn="l">
              <a:spcBef>
                <a:spcPts val="0"/>
              </a:spcBef>
              <a:buFont typeface="+mj-lt"/>
              <a:buNone/>
              <a:defRPr sz="32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 err="1" smtClean="0"/>
              <a:t>Evaporative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endParaRPr lang="de-CH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86100" y="6616770"/>
            <a:ext cx="432000" cy="2000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FC39219-EBA6-4F80-9550-309605E1AA80}" type="slidenum">
              <a:rPr lang="de-CH" smtClean="0"/>
              <a:t>‹#›</a:t>
            </a:fld>
            <a:endParaRPr lang="de-CH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651863" y="6616770"/>
            <a:ext cx="821259" cy="20005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4D6CA82-C8B3-4E82-918E-0F40A13A02A1}" type="datetime1">
              <a:rPr lang="de-DE" smtClean="0"/>
              <a:t>10.08.2015</a:t>
            </a:fld>
            <a:endParaRPr lang="de-CH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60997" y="6616770"/>
            <a:ext cx="4475581" cy="2000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CH" smtClean="0"/>
              <a:t>Titel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12242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415" r="8809" b="17246"/>
          <a:stretch/>
        </p:blipFill>
        <p:spPr>
          <a:xfrm>
            <a:off x="0" y="0"/>
            <a:ext cx="9154633" cy="4272443"/>
          </a:xfrm>
          <a:prstGeom prst="rect">
            <a:avLst/>
          </a:prstGeom>
        </p:spPr>
      </p:pic>
      <p:pic>
        <p:nvPicPr>
          <p:cNvPr id="10" name="Welle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77933"/>
            <a:ext cx="9152754" cy="3050917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8817" y="4612563"/>
            <a:ext cx="6091237" cy="6873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/>
            </a:lvl1pPr>
            <a:lvl2pPr marL="0" indent="0" algn="l">
              <a:spcBef>
                <a:spcPts val="0"/>
              </a:spcBef>
              <a:buFont typeface="+mj-lt"/>
              <a:buNone/>
              <a:defRPr sz="32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 err="1" smtClean="0"/>
              <a:t>Evaporative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endParaRPr lang="de-CH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86100" y="6616770"/>
            <a:ext cx="432000" cy="2000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FC39219-EBA6-4F80-9550-309605E1AA80}" type="slidenum">
              <a:rPr lang="de-CH" smtClean="0"/>
              <a:t>‹#›</a:t>
            </a:fld>
            <a:endParaRPr lang="de-CH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651863" y="6616770"/>
            <a:ext cx="821259" cy="20005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4D6CA82-C8B3-4E82-918E-0F40A13A02A1}" type="datetime1">
              <a:rPr lang="de-DE" smtClean="0"/>
              <a:t>10.08.2015</a:t>
            </a:fld>
            <a:endParaRPr lang="de-CH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60997" y="6616770"/>
            <a:ext cx="4475581" cy="2000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CH" smtClean="0"/>
              <a:t>Titel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9696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39783" y="1684389"/>
            <a:ext cx="6375400" cy="16478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lang="de-CH" sz="32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 smtClean="0"/>
              <a:t>Humidification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</a:p>
          <a:p>
            <a:pPr lvl="0"/>
            <a:r>
              <a:rPr lang="de-DE" dirty="0" err="1" smtClean="0"/>
              <a:t>Evaporative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9390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46113" y="197905"/>
            <a:ext cx="6104275" cy="663577"/>
          </a:xfrm>
          <a:prstGeom prst="rect">
            <a:avLst/>
          </a:prstGeom>
        </p:spPr>
        <p:txBody>
          <a:bodyPr lIns="0" tIns="0" rIns="0" bIns="0" numCol="1" spcCol="216000" anchor="b" anchorCtr="0"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Arial" pitchFamily="34" charset="0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smtClean="0"/>
              <a:t>Folientitel</a:t>
            </a:r>
          </a:p>
          <a:p>
            <a:pPr lvl="0"/>
            <a:r>
              <a:rPr lang="de-DE" dirty="0" err="1" smtClean="0"/>
              <a:t>consetetur</a:t>
            </a:r>
            <a:r>
              <a:rPr lang="de-DE" dirty="0" smtClean="0"/>
              <a:t> </a:t>
            </a:r>
            <a:r>
              <a:rPr lang="de-DE" dirty="0" err="1" smtClean="0"/>
              <a:t>sadipscing</a:t>
            </a:r>
            <a:r>
              <a:rPr lang="de-DE" dirty="0" smtClean="0"/>
              <a:t> 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46113" y="2180234"/>
            <a:ext cx="8213725" cy="3697197"/>
          </a:xfrm>
          <a:prstGeom prst="rect">
            <a:avLst/>
          </a:prstGeom>
        </p:spPr>
        <p:txBody>
          <a:bodyPr lIns="0" tIns="0" rIns="0" bIns="0" numCol="1" spcCol="216000" anchor="t" anchorCtr="0"/>
          <a:lstStyle>
            <a:lvl1pPr marL="0" indent="0" algn="l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, </a:t>
            </a:r>
            <a:r>
              <a:rPr lang="de-DE" dirty="0" err="1" smtClean="0"/>
              <a:t>consetetur</a:t>
            </a:r>
            <a:r>
              <a:rPr lang="de-DE" dirty="0" smtClean="0"/>
              <a:t> </a:t>
            </a:r>
            <a:r>
              <a:rPr lang="de-DE" dirty="0" err="1" smtClean="0"/>
              <a:t>sadipscing</a:t>
            </a:r>
            <a:r>
              <a:rPr lang="de-DE" dirty="0" smtClean="0"/>
              <a:t> </a:t>
            </a:r>
            <a:r>
              <a:rPr lang="de-DE" dirty="0" err="1" smtClean="0"/>
              <a:t>elitr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nonumy</a:t>
            </a:r>
            <a:r>
              <a:rPr lang="de-DE" dirty="0" smtClean="0"/>
              <a:t> </a:t>
            </a:r>
            <a:r>
              <a:rPr lang="de-DE" dirty="0" err="1" smtClean="0"/>
              <a:t>eirmod</a:t>
            </a:r>
            <a:r>
              <a:rPr lang="de-DE" dirty="0" smtClean="0"/>
              <a:t> </a:t>
            </a:r>
            <a:r>
              <a:rPr lang="de-DE" dirty="0" err="1" smtClean="0"/>
              <a:t>tempor</a:t>
            </a:r>
            <a:r>
              <a:rPr lang="de-DE" dirty="0" smtClean="0"/>
              <a:t> </a:t>
            </a:r>
            <a:r>
              <a:rPr lang="de-DE" dirty="0" err="1" smtClean="0"/>
              <a:t>invidunt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labore</a:t>
            </a:r>
            <a:r>
              <a:rPr lang="de-DE" dirty="0" smtClean="0"/>
              <a:t> et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aliquyam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voluptua</a:t>
            </a:r>
            <a:r>
              <a:rPr lang="de-DE" dirty="0" smtClean="0"/>
              <a:t>.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vero</a:t>
            </a:r>
            <a:r>
              <a:rPr lang="de-DE" dirty="0" smtClean="0"/>
              <a:t> </a:t>
            </a:r>
            <a:r>
              <a:rPr lang="de-DE" dirty="0" err="1" smtClean="0"/>
              <a:t>eos</a:t>
            </a:r>
            <a:r>
              <a:rPr lang="de-DE" dirty="0" smtClean="0"/>
              <a:t> et </a:t>
            </a:r>
            <a:r>
              <a:rPr lang="de-DE" dirty="0" err="1" smtClean="0"/>
              <a:t>accusam</a:t>
            </a:r>
            <a:r>
              <a:rPr lang="de-DE" dirty="0" smtClean="0"/>
              <a:t> et </a:t>
            </a:r>
            <a:r>
              <a:rPr lang="de-DE" dirty="0" err="1" smtClean="0"/>
              <a:t>justo</a:t>
            </a:r>
            <a:r>
              <a:rPr lang="de-DE" dirty="0" smtClean="0"/>
              <a:t> </a:t>
            </a:r>
            <a:r>
              <a:rPr lang="de-DE" dirty="0" err="1" smtClean="0"/>
              <a:t>duo</a:t>
            </a:r>
            <a:r>
              <a:rPr lang="de-DE" dirty="0" smtClean="0"/>
              <a:t> </a:t>
            </a:r>
            <a:r>
              <a:rPr lang="de-DE" dirty="0" err="1" smtClean="0"/>
              <a:t>dolores</a:t>
            </a:r>
            <a:r>
              <a:rPr lang="de-DE" dirty="0" smtClean="0"/>
              <a:t> et </a:t>
            </a:r>
            <a:r>
              <a:rPr lang="de-DE" dirty="0" err="1" smtClean="0"/>
              <a:t>ea</a:t>
            </a:r>
            <a:r>
              <a:rPr lang="de-DE" dirty="0" smtClean="0"/>
              <a:t> </a:t>
            </a:r>
            <a:r>
              <a:rPr lang="de-DE" dirty="0" err="1" smtClean="0"/>
              <a:t>rebum</a:t>
            </a:r>
            <a:r>
              <a:rPr lang="de-DE" dirty="0" smtClean="0"/>
              <a:t>. Stet </a:t>
            </a:r>
            <a:r>
              <a:rPr lang="de-DE" dirty="0" err="1" smtClean="0"/>
              <a:t>clita</a:t>
            </a:r>
            <a:r>
              <a:rPr lang="de-DE" dirty="0" smtClean="0"/>
              <a:t> </a:t>
            </a:r>
            <a:r>
              <a:rPr lang="de-DE" dirty="0" err="1" smtClean="0"/>
              <a:t>kasd</a:t>
            </a:r>
            <a:r>
              <a:rPr lang="de-DE" dirty="0" smtClean="0"/>
              <a:t> </a:t>
            </a:r>
            <a:r>
              <a:rPr lang="de-DE" dirty="0" err="1" smtClean="0"/>
              <a:t>gubergren</a:t>
            </a:r>
            <a:r>
              <a:rPr lang="de-DE" dirty="0" smtClean="0"/>
              <a:t>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sea</a:t>
            </a:r>
            <a:r>
              <a:rPr lang="de-DE" dirty="0" smtClean="0"/>
              <a:t> </a:t>
            </a:r>
            <a:r>
              <a:rPr lang="de-DE" dirty="0" err="1" smtClean="0"/>
              <a:t>takimata</a:t>
            </a:r>
            <a:r>
              <a:rPr lang="de-DE" dirty="0" smtClean="0"/>
              <a:t> sanctus </a:t>
            </a:r>
            <a:r>
              <a:rPr lang="de-DE" dirty="0" err="1" smtClean="0"/>
              <a:t>est</a:t>
            </a:r>
            <a:r>
              <a:rPr lang="de-DE" dirty="0" smtClean="0"/>
              <a:t> </a:t>
            </a:r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. </a:t>
            </a:r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, </a:t>
            </a:r>
            <a:r>
              <a:rPr lang="de-DE" dirty="0" err="1" smtClean="0"/>
              <a:t>consetetur</a:t>
            </a:r>
            <a:r>
              <a:rPr lang="de-DE" dirty="0" smtClean="0"/>
              <a:t> </a:t>
            </a:r>
            <a:r>
              <a:rPr lang="de-DE" dirty="0" err="1" smtClean="0"/>
              <a:t>sadipscing</a:t>
            </a:r>
            <a:r>
              <a:rPr lang="de-DE" dirty="0" smtClean="0"/>
              <a:t> </a:t>
            </a:r>
            <a:r>
              <a:rPr lang="de-DE" dirty="0" err="1" smtClean="0"/>
              <a:t>elitr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nonumy</a:t>
            </a:r>
            <a:r>
              <a:rPr lang="de-DE" dirty="0" smtClean="0"/>
              <a:t> </a:t>
            </a:r>
            <a:r>
              <a:rPr lang="de-DE" dirty="0" err="1" smtClean="0"/>
              <a:t>eirmod</a:t>
            </a:r>
            <a:r>
              <a:rPr lang="de-DE" dirty="0" smtClean="0"/>
              <a:t> </a:t>
            </a:r>
            <a:r>
              <a:rPr lang="de-DE" dirty="0" err="1" smtClean="0"/>
              <a:t>tempor</a:t>
            </a:r>
            <a:r>
              <a:rPr lang="de-DE" dirty="0" smtClean="0"/>
              <a:t> </a:t>
            </a:r>
            <a:r>
              <a:rPr lang="de-DE" dirty="0" err="1" smtClean="0"/>
              <a:t>invidunt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labore</a:t>
            </a:r>
            <a:r>
              <a:rPr lang="de-DE" dirty="0" smtClean="0"/>
              <a:t> et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aliquyam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voluptua</a:t>
            </a:r>
            <a:r>
              <a:rPr lang="de-DE" dirty="0" smtClean="0"/>
              <a:t>.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vero</a:t>
            </a:r>
            <a:r>
              <a:rPr lang="de-DE" dirty="0" smtClean="0"/>
              <a:t> </a:t>
            </a:r>
            <a:r>
              <a:rPr lang="de-DE" dirty="0" err="1" smtClean="0"/>
              <a:t>eos</a:t>
            </a:r>
            <a:r>
              <a:rPr lang="de-DE" dirty="0" smtClean="0"/>
              <a:t> et </a:t>
            </a:r>
            <a:r>
              <a:rPr lang="de-DE" dirty="0" err="1" smtClean="0"/>
              <a:t>accusam</a:t>
            </a:r>
            <a:r>
              <a:rPr lang="de-DE" dirty="0" smtClean="0"/>
              <a:t> et </a:t>
            </a:r>
            <a:r>
              <a:rPr lang="de-DE" dirty="0" err="1" smtClean="0"/>
              <a:t>justo</a:t>
            </a:r>
            <a:r>
              <a:rPr lang="de-DE" dirty="0" smtClean="0"/>
              <a:t> </a:t>
            </a:r>
            <a:r>
              <a:rPr lang="de-DE" dirty="0" err="1" smtClean="0"/>
              <a:t>duo</a:t>
            </a:r>
            <a:r>
              <a:rPr lang="de-DE" dirty="0" smtClean="0"/>
              <a:t> </a:t>
            </a:r>
            <a:r>
              <a:rPr lang="de-DE" dirty="0" err="1" smtClean="0"/>
              <a:t>dolores</a:t>
            </a:r>
            <a:r>
              <a:rPr lang="de-DE" dirty="0" smtClean="0"/>
              <a:t> et </a:t>
            </a:r>
            <a:r>
              <a:rPr lang="de-DE" dirty="0" err="1" smtClean="0"/>
              <a:t>ea</a:t>
            </a:r>
            <a:r>
              <a:rPr lang="de-DE" dirty="0" smtClean="0"/>
              <a:t> </a:t>
            </a:r>
            <a:r>
              <a:rPr lang="de-DE" dirty="0" err="1" smtClean="0"/>
              <a:t>rebum</a:t>
            </a:r>
            <a:r>
              <a:rPr lang="de-DE" dirty="0" smtClean="0"/>
              <a:t>. Stet </a:t>
            </a:r>
            <a:r>
              <a:rPr lang="de-DE" dirty="0" err="1" smtClean="0"/>
              <a:t>clita</a:t>
            </a:r>
            <a:r>
              <a:rPr lang="de-DE" dirty="0" smtClean="0"/>
              <a:t> </a:t>
            </a:r>
            <a:r>
              <a:rPr lang="de-DE" dirty="0" err="1" smtClean="0"/>
              <a:t>kasd</a:t>
            </a:r>
            <a:r>
              <a:rPr lang="de-DE" dirty="0" smtClean="0"/>
              <a:t> </a:t>
            </a:r>
            <a:r>
              <a:rPr lang="de-DE" dirty="0" err="1" smtClean="0"/>
              <a:t>gubergren</a:t>
            </a:r>
            <a:r>
              <a:rPr lang="de-DE" dirty="0" smtClean="0"/>
              <a:t>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sea</a:t>
            </a:r>
            <a:r>
              <a:rPr lang="de-DE" dirty="0" smtClean="0"/>
              <a:t> </a:t>
            </a:r>
            <a:r>
              <a:rPr lang="de-DE" dirty="0" err="1" smtClean="0"/>
              <a:t>takimata</a:t>
            </a:r>
            <a:r>
              <a:rPr lang="de-DE" dirty="0" smtClean="0"/>
              <a:t> sanctus </a:t>
            </a:r>
            <a:r>
              <a:rPr lang="de-DE" dirty="0" err="1" smtClean="0"/>
              <a:t>est</a:t>
            </a:r>
            <a:r>
              <a:rPr lang="de-DE" dirty="0" smtClean="0"/>
              <a:t> </a:t>
            </a:r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.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46113" y="1788783"/>
            <a:ext cx="8213725" cy="333425"/>
          </a:xfrm>
          <a:prstGeom prst="rect">
            <a:avLst/>
          </a:prstGeom>
        </p:spPr>
        <p:txBody>
          <a:bodyPr wrap="square" lIns="0" tIns="0" rIns="0" bIns="0" numCol="1" spcCol="216000" anchor="t" anchorCtr="0">
            <a:no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600" b="1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err="1" smtClean="0"/>
              <a:t>Comnimet</a:t>
            </a:r>
            <a:r>
              <a:rPr lang="de-DE" dirty="0" smtClean="0"/>
              <a:t> </a:t>
            </a:r>
            <a:r>
              <a:rPr lang="de-DE" dirty="0" err="1" smtClean="0"/>
              <a:t>porepudae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897784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 1 Spal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46113" y="257175"/>
            <a:ext cx="6104275" cy="604307"/>
          </a:xfrm>
          <a:prstGeom prst="rect">
            <a:avLst/>
          </a:prstGeom>
        </p:spPr>
        <p:txBody>
          <a:bodyPr lIns="0" tIns="0" rIns="0" bIns="0" numCol="1" spcCol="216000" anchor="b" anchorCtr="0"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Arial" pitchFamily="34" charset="0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smtClean="0"/>
              <a:t>Folientitel</a:t>
            </a:r>
          </a:p>
          <a:p>
            <a:pPr lvl="0"/>
            <a:r>
              <a:rPr lang="de-DE" dirty="0" err="1" smtClean="0"/>
              <a:t>conetetur</a:t>
            </a:r>
            <a:r>
              <a:rPr lang="de-DE" dirty="0" smtClean="0"/>
              <a:t> </a:t>
            </a:r>
            <a:r>
              <a:rPr lang="de-DE" dirty="0" err="1" smtClean="0"/>
              <a:t>sadipscing</a:t>
            </a:r>
            <a:r>
              <a:rPr lang="de-DE" dirty="0" smtClean="0"/>
              <a:t> 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46113" y="2180234"/>
            <a:ext cx="8213725" cy="3697197"/>
          </a:xfrm>
          <a:prstGeom prst="rect">
            <a:avLst/>
          </a:prstGeom>
        </p:spPr>
        <p:txBody>
          <a:bodyPr lIns="0" tIns="0" rIns="0" bIns="0" numCol="1" spcCol="216000" anchor="t" anchorCtr="0"/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600" b="0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, </a:t>
            </a:r>
            <a:r>
              <a:rPr lang="de-DE" dirty="0" err="1" smtClean="0"/>
              <a:t>consetetur</a:t>
            </a:r>
            <a:r>
              <a:rPr lang="de-DE" dirty="0" smtClean="0"/>
              <a:t> </a:t>
            </a:r>
            <a:r>
              <a:rPr lang="de-DE" dirty="0" err="1" smtClean="0"/>
              <a:t>sadipscing</a:t>
            </a:r>
            <a:r>
              <a:rPr lang="de-DE" dirty="0" smtClean="0"/>
              <a:t> </a:t>
            </a:r>
            <a:r>
              <a:rPr lang="de-DE" dirty="0" err="1" smtClean="0"/>
              <a:t>elitr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nonumy</a:t>
            </a:r>
            <a:r>
              <a:rPr lang="de-DE" dirty="0" smtClean="0"/>
              <a:t> </a:t>
            </a:r>
            <a:r>
              <a:rPr lang="de-DE" dirty="0" err="1" smtClean="0"/>
              <a:t>eirmod</a:t>
            </a:r>
            <a:r>
              <a:rPr lang="de-DE" dirty="0" smtClean="0"/>
              <a:t> </a:t>
            </a:r>
            <a:r>
              <a:rPr lang="de-DE" dirty="0" err="1" smtClean="0"/>
              <a:t>tempor</a:t>
            </a:r>
            <a:r>
              <a:rPr lang="de-DE" dirty="0" smtClean="0"/>
              <a:t> </a:t>
            </a:r>
            <a:r>
              <a:rPr lang="de-DE" dirty="0" err="1" smtClean="0"/>
              <a:t>invidunt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labore</a:t>
            </a:r>
            <a:r>
              <a:rPr lang="de-DE" dirty="0" smtClean="0"/>
              <a:t> et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aliquyam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voluptua</a:t>
            </a:r>
            <a:r>
              <a:rPr lang="de-DE" dirty="0" smtClean="0"/>
              <a:t>.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vero</a:t>
            </a:r>
            <a:r>
              <a:rPr lang="de-DE" dirty="0" smtClean="0"/>
              <a:t> </a:t>
            </a:r>
            <a:r>
              <a:rPr lang="de-DE" dirty="0" err="1" smtClean="0"/>
              <a:t>eos</a:t>
            </a:r>
            <a:r>
              <a:rPr lang="de-DE" dirty="0" smtClean="0"/>
              <a:t> et </a:t>
            </a:r>
            <a:r>
              <a:rPr lang="de-DE" dirty="0" err="1" smtClean="0"/>
              <a:t>accusam</a:t>
            </a:r>
            <a:r>
              <a:rPr lang="de-DE" dirty="0" smtClean="0"/>
              <a:t> et </a:t>
            </a:r>
            <a:r>
              <a:rPr lang="de-DE" dirty="0" err="1" smtClean="0"/>
              <a:t>justo</a:t>
            </a:r>
            <a:r>
              <a:rPr lang="de-DE" dirty="0" smtClean="0"/>
              <a:t> </a:t>
            </a:r>
            <a:r>
              <a:rPr lang="de-DE" dirty="0" err="1" smtClean="0"/>
              <a:t>duo</a:t>
            </a:r>
            <a:r>
              <a:rPr lang="de-DE" dirty="0" smtClean="0"/>
              <a:t> </a:t>
            </a:r>
            <a:r>
              <a:rPr lang="de-DE" dirty="0" err="1" smtClean="0"/>
              <a:t>dolores</a:t>
            </a:r>
            <a:r>
              <a:rPr lang="de-DE" dirty="0" smtClean="0"/>
              <a:t> et </a:t>
            </a:r>
            <a:r>
              <a:rPr lang="de-DE" dirty="0" err="1" smtClean="0"/>
              <a:t>ea</a:t>
            </a:r>
            <a:r>
              <a:rPr lang="de-DE" dirty="0" smtClean="0"/>
              <a:t> </a:t>
            </a:r>
            <a:r>
              <a:rPr lang="de-DE" dirty="0" err="1" smtClean="0"/>
              <a:t>rebum</a:t>
            </a:r>
            <a:r>
              <a:rPr lang="de-DE" dirty="0" smtClean="0"/>
              <a:t>. Stet </a:t>
            </a:r>
            <a:r>
              <a:rPr lang="de-DE" dirty="0" err="1" smtClean="0"/>
              <a:t>clita</a:t>
            </a:r>
            <a:r>
              <a:rPr lang="de-DE" dirty="0" smtClean="0"/>
              <a:t> </a:t>
            </a:r>
            <a:r>
              <a:rPr lang="de-DE" dirty="0" err="1" smtClean="0"/>
              <a:t>kasd</a:t>
            </a:r>
            <a:r>
              <a:rPr lang="de-DE" dirty="0" smtClean="0"/>
              <a:t> </a:t>
            </a:r>
            <a:r>
              <a:rPr lang="de-DE" dirty="0" err="1" smtClean="0"/>
              <a:t>gubergren</a:t>
            </a:r>
            <a:r>
              <a:rPr lang="de-DE" dirty="0" smtClean="0"/>
              <a:t>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sea</a:t>
            </a:r>
            <a:r>
              <a:rPr lang="de-DE" dirty="0" smtClean="0"/>
              <a:t> </a:t>
            </a:r>
            <a:r>
              <a:rPr lang="de-DE" dirty="0" err="1" smtClean="0"/>
              <a:t>takimata</a:t>
            </a:r>
            <a:r>
              <a:rPr lang="de-DE" dirty="0" smtClean="0"/>
              <a:t> sanctus </a:t>
            </a:r>
            <a:r>
              <a:rPr lang="de-DE" dirty="0" err="1" smtClean="0"/>
              <a:t>est</a:t>
            </a:r>
            <a:r>
              <a:rPr lang="de-DE" dirty="0" smtClean="0"/>
              <a:t> </a:t>
            </a:r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. </a:t>
            </a:r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, </a:t>
            </a:r>
            <a:r>
              <a:rPr lang="de-DE" dirty="0" err="1" smtClean="0"/>
              <a:t>consetetur</a:t>
            </a:r>
            <a:r>
              <a:rPr lang="de-DE" dirty="0" smtClean="0"/>
              <a:t> </a:t>
            </a:r>
            <a:r>
              <a:rPr lang="de-DE" dirty="0" err="1" smtClean="0"/>
              <a:t>sadipscing</a:t>
            </a:r>
            <a:r>
              <a:rPr lang="de-DE" dirty="0" smtClean="0"/>
              <a:t> </a:t>
            </a:r>
            <a:r>
              <a:rPr lang="de-DE" dirty="0" err="1" smtClean="0"/>
              <a:t>elitr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nonumy</a:t>
            </a:r>
            <a:r>
              <a:rPr lang="de-DE" dirty="0" smtClean="0"/>
              <a:t> </a:t>
            </a:r>
            <a:r>
              <a:rPr lang="de-DE" dirty="0" err="1" smtClean="0"/>
              <a:t>eirmod</a:t>
            </a:r>
            <a:r>
              <a:rPr lang="de-DE" dirty="0" smtClean="0"/>
              <a:t> </a:t>
            </a:r>
            <a:r>
              <a:rPr lang="de-DE" dirty="0" err="1" smtClean="0"/>
              <a:t>tempor</a:t>
            </a:r>
            <a:r>
              <a:rPr lang="de-DE" dirty="0" smtClean="0"/>
              <a:t> </a:t>
            </a:r>
            <a:r>
              <a:rPr lang="de-DE" dirty="0" err="1" smtClean="0"/>
              <a:t>invidunt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labore</a:t>
            </a:r>
            <a:r>
              <a:rPr lang="de-DE" dirty="0" smtClean="0"/>
              <a:t> et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aliquyam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voluptua</a:t>
            </a:r>
            <a:r>
              <a:rPr lang="de-DE" dirty="0" smtClean="0"/>
              <a:t>.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vero</a:t>
            </a:r>
            <a:r>
              <a:rPr lang="de-DE" dirty="0" smtClean="0"/>
              <a:t> </a:t>
            </a:r>
            <a:r>
              <a:rPr lang="de-DE" dirty="0" err="1" smtClean="0"/>
              <a:t>eos</a:t>
            </a:r>
            <a:r>
              <a:rPr lang="de-DE" dirty="0" smtClean="0"/>
              <a:t> et </a:t>
            </a:r>
            <a:r>
              <a:rPr lang="de-DE" dirty="0" err="1" smtClean="0"/>
              <a:t>accusam</a:t>
            </a:r>
            <a:r>
              <a:rPr lang="de-DE" dirty="0" smtClean="0"/>
              <a:t> et </a:t>
            </a:r>
            <a:r>
              <a:rPr lang="de-DE" dirty="0" err="1" smtClean="0"/>
              <a:t>justo</a:t>
            </a:r>
            <a:r>
              <a:rPr lang="de-DE" dirty="0" smtClean="0"/>
              <a:t> </a:t>
            </a:r>
            <a:r>
              <a:rPr lang="de-DE" dirty="0" err="1" smtClean="0"/>
              <a:t>duo</a:t>
            </a:r>
            <a:r>
              <a:rPr lang="de-DE" dirty="0" smtClean="0"/>
              <a:t> </a:t>
            </a:r>
            <a:r>
              <a:rPr lang="de-DE" dirty="0" err="1" smtClean="0"/>
              <a:t>dolores</a:t>
            </a:r>
            <a:r>
              <a:rPr lang="de-DE" dirty="0" smtClean="0"/>
              <a:t> et </a:t>
            </a:r>
            <a:r>
              <a:rPr lang="de-DE" dirty="0" err="1" smtClean="0"/>
              <a:t>ea</a:t>
            </a:r>
            <a:r>
              <a:rPr lang="de-DE" dirty="0" smtClean="0"/>
              <a:t> </a:t>
            </a:r>
            <a:r>
              <a:rPr lang="de-DE" dirty="0" err="1" smtClean="0"/>
              <a:t>rebum</a:t>
            </a:r>
            <a:r>
              <a:rPr lang="de-DE" dirty="0" smtClean="0"/>
              <a:t>. Stet </a:t>
            </a:r>
            <a:r>
              <a:rPr lang="de-DE" dirty="0" err="1" smtClean="0"/>
              <a:t>clita</a:t>
            </a:r>
            <a:r>
              <a:rPr lang="de-DE" dirty="0" smtClean="0"/>
              <a:t> </a:t>
            </a:r>
            <a:r>
              <a:rPr lang="de-DE" dirty="0" err="1" smtClean="0"/>
              <a:t>kasd</a:t>
            </a:r>
            <a:r>
              <a:rPr lang="de-DE" dirty="0" smtClean="0"/>
              <a:t> </a:t>
            </a:r>
            <a:r>
              <a:rPr lang="de-DE" dirty="0" err="1" smtClean="0"/>
              <a:t>gubergren</a:t>
            </a:r>
            <a:r>
              <a:rPr lang="de-DE" dirty="0" smtClean="0"/>
              <a:t>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sea</a:t>
            </a:r>
            <a:r>
              <a:rPr lang="de-DE" dirty="0" smtClean="0"/>
              <a:t> </a:t>
            </a:r>
            <a:r>
              <a:rPr lang="de-DE" dirty="0" err="1" smtClean="0"/>
              <a:t>takimata</a:t>
            </a:r>
            <a:r>
              <a:rPr lang="de-DE" dirty="0" smtClean="0"/>
              <a:t> sanctus </a:t>
            </a:r>
            <a:r>
              <a:rPr lang="de-DE" dirty="0" err="1" smtClean="0"/>
              <a:t>est</a:t>
            </a:r>
            <a:r>
              <a:rPr lang="de-DE" dirty="0" smtClean="0"/>
              <a:t> </a:t>
            </a:r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.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46113" y="1735618"/>
            <a:ext cx="8213725" cy="333425"/>
          </a:xfrm>
          <a:prstGeom prst="rect">
            <a:avLst/>
          </a:prstGeom>
        </p:spPr>
        <p:txBody>
          <a:bodyPr wrap="square" lIns="0" tIns="0" rIns="0" bIns="0" numCol="1" spcCol="216000" anchor="t" anchorCtr="0">
            <a:noAutofit/>
          </a:bodyPr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1600" b="1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err="1" smtClean="0"/>
              <a:t>Comnimet</a:t>
            </a:r>
            <a:r>
              <a:rPr lang="de-DE" dirty="0" smtClean="0"/>
              <a:t> </a:t>
            </a:r>
            <a:r>
              <a:rPr lang="de-DE" dirty="0" err="1" smtClean="0"/>
              <a:t>porepudae</a:t>
            </a:r>
            <a:endParaRPr lang="de-DE" dirty="0" smtClean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0159" y="5743207"/>
            <a:ext cx="1062230" cy="43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01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46113" y="206294"/>
            <a:ext cx="6104275" cy="655500"/>
          </a:xfrm>
          <a:prstGeom prst="rect">
            <a:avLst/>
          </a:prstGeom>
        </p:spPr>
        <p:txBody>
          <a:bodyPr lIns="0" tIns="0" rIns="0" bIns="0" numCol="1" spcCol="216000" anchor="b" anchorCtr="0"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Arial" pitchFamily="34" charset="0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smtClean="0"/>
              <a:t>Folientitel</a:t>
            </a:r>
          </a:p>
          <a:p>
            <a:pPr lvl="0"/>
            <a:r>
              <a:rPr lang="de-DE" dirty="0" err="1" smtClean="0"/>
              <a:t>conetetur</a:t>
            </a:r>
            <a:r>
              <a:rPr lang="de-DE" dirty="0" smtClean="0"/>
              <a:t> </a:t>
            </a:r>
            <a:r>
              <a:rPr lang="de-DE" dirty="0" err="1" smtClean="0"/>
              <a:t>sadipscing</a:t>
            </a:r>
            <a:r>
              <a:rPr lang="de-DE" dirty="0" smtClean="0"/>
              <a:t> 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46113" y="2188624"/>
            <a:ext cx="3960813" cy="3884946"/>
          </a:xfrm>
          <a:prstGeom prst="rect">
            <a:avLst/>
          </a:prstGeom>
        </p:spPr>
        <p:txBody>
          <a:bodyPr lIns="0" tIns="0" rIns="0" bIns="0" numCol="1" spcCol="216000" anchor="t" anchorCtr="0"/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600" b="0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, </a:t>
            </a:r>
            <a:r>
              <a:rPr lang="de-DE" dirty="0" err="1" smtClean="0"/>
              <a:t>consetetur</a:t>
            </a:r>
            <a:r>
              <a:rPr lang="de-DE" dirty="0" smtClean="0"/>
              <a:t> </a:t>
            </a:r>
            <a:r>
              <a:rPr lang="de-DE" dirty="0" err="1" smtClean="0"/>
              <a:t>sadipscing</a:t>
            </a:r>
            <a:r>
              <a:rPr lang="de-DE" dirty="0" smtClean="0"/>
              <a:t> </a:t>
            </a:r>
            <a:r>
              <a:rPr lang="de-DE" dirty="0" err="1" smtClean="0"/>
              <a:t>elitr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nonumy</a:t>
            </a:r>
            <a:r>
              <a:rPr lang="de-DE" dirty="0" smtClean="0"/>
              <a:t> </a:t>
            </a:r>
            <a:r>
              <a:rPr lang="de-DE" dirty="0" err="1" smtClean="0"/>
              <a:t>eirmod</a:t>
            </a:r>
            <a:r>
              <a:rPr lang="de-DE" dirty="0" smtClean="0"/>
              <a:t> </a:t>
            </a:r>
            <a:r>
              <a:rPr lang="de-DE" dirty="0" err="1" smtClean="0"/>
              <a:t>tempor</a:t>
            </a:r>
            <a:r>
              <a:rPr lang="de-DE" dirty="0" smtClean="0"/>
              <a:t> </a:t>
            </a:r>
            <a:r>
              <a:rPr lang="de-DE" dirty="0" err="1" smtClean="0"/>
              <a:t>invidunt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labore</a:t>
            </a:r>
            <a:r>
              <a:rPr lang="de-DE" dirty="0" smtClean="0"/>
              <a:t> et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aliquyam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voluptua</a:t>
            </a:r>
            <a:r>
              <a:rPr lang="de-DE" dirty="0" smtClean="0"/>
              <a:t>.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vero</a:t>
            </a:r>
            <a:r>
              <a:rPr lang="de-DE" dirty="0" smtClean="0"/>
              <a:t> </a:t>
            </a:r>
            <a:r>
              <a:rPr lang="de-DE" dirty="0" err="1" smtClean="0"/>
              <a:t>eos</a:t>
            </a:r>
            <a:r>
              <a:rPr lang="de-DE" dirty="0" smtClean="0"/>
              <a:t> et </a:t>
            </a:r>
            <a:r>
              <a:rPr lang="de-DE" dirty="0" err="1" smtClean="0"/>
              <a:t>accusam</a:t>
            </a:r>
            <a:r>
              <a:rPr lang="de-DE" dirty="0" smtClean="0"/>
              <a:t> et </a:t>
            </a:r>
            <a:r>
              <a:rPr lang="de-DE" dirty="0" err="1" smtClean="0"/>
              <a:t>justo</a:t>
            </a:r>
            <a:r>
              <a:rPr lang="de-DE" dirty="0" smtClean="0"/>
              <a:t> </a:t>
            </a:r>
            <a:r>
              <a:rPr lang="de-DE" dirty="0" err="1" smtClean="0"/>
              <a:t>duo</a:t>
            </a:r>
            <a:r>
              <a:rPr lang="de-DE" dirty="0" smtClean="0"/>
              <a:t> </a:t>
            </a:r>
            <a:r>
              <a:rPr lang="de-DE" dirty="0" err="1" smtClean="0"/>
              <a:t>dolores</a:t>
            </a:r>
            <a:r>
              <a:rPr lang="de-DE" dirty="0" smtClean="0"/>
              <a:t> et </a:t>
            </a:r>
            <a:r>
              <a:rPr lang="de-DE" dirty="0" err="1" smtClean="0"/>
              <a:t>ea</a:t>
            </a:r>
            <a:r>
              <a:rPr lang="de-DE" dirty="0" smtClean="0"/>
              <a:t> </a:t>
            </a:r>
            <a:r>
              <a:rPr lang="de-DE" dirty="0" err="1" smtClean="0"/>
              <a:t>rebum</a:t>
            </a:r>
            <a:r>
              <a:rPr lang="de-DE" dirty="0" smtClean="0"/>
              <a:t>. Stet </a:t>
            </a:r>
            <a:r>
              <a:rPr lang="de-DE" dirty="0" err="1" smtClean="0"/>
              <a:t>clita</a:t>
            </a:r>
            <a:r>
              <a:rPr lang="de-DE" dirty="0" smtClean="0"/>
              <a:t> </a:t>
            </a:r>
            <a:r>
              <a:rPr lang="de-DE" dirty="0" err="1" smtClean="0"/>
              <a:t>kasd</a:t>
            </a:r>
            <a:r>
              <a:rPr lang="de-DE" dirty="0" smtClean="0"/>
              <a:t> </a:t>
            </a:r>
            <a:r>
              <a:rPr lang="de-DE" dirty="0" err="1" smtClean="0"/>
              <a:t>gubergren</a:t>
            </a:r>
            <a:r>
              <a:rPr lang="de-DE" dirty="0" smtClean="0"/>
              <a:t>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sea</a:t>
            </a:r>
            <a:endParaRPr lang="de-DE" dirty="0" smtClean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46114" y="1735618"/>
            <a:ext cx="3960812" cy="370019"/>
          </a:xfrm>
          <a:prstGeom prst="rect">
            <a:avLst/>
          </a:prstGeom>
        </p:spPr>
        <p:txBody>
          <a:bodyPr lIns="0" tIns="0" rIns="0" bIns="0" numCol="1" spcCol="216000" anchor="t" anchorCtr="0"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1600" b="1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err="1" smtClean="0"/>
              <a:t>Comnimet</a:t>
            </a:r>
            <a:r>
              <a:rPr lang="de-DE" dirty="0" smtClean="0"/>
              <a:t> </a:t>
            </a:r>
            <a:r>
              <a:rPr lang="de-DE" dirty="0" err="1" smtClean="0"/>
              <a:t>porepudae</a:t>
            </a:r>
            <a:endParaRPr lang="de-DE" dirty="0" smtClean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900613" y="1788783"/>
            <a:ext cx="3960813" cy="4321174"/>
          </a:xfrm>
          <a:prstGeom prst="rect">
            <a:avLst/>
          </a:prstGeom>
        </p:spPr>
        <p:txBody>
          <a:bodyPr lIns="0" tIns="0" rIns="0" bIns="0" numCol="1" spcCol="216000" anchor="t" anchorCtr="0"/>
          <a:lstStyle>
            <a:lvl1pPr marL="285750" indent="-285750" algn="l">
              <a:lnSpc>
                <a:spcPts val="1900"/>
              </a:lnSpc>
              <a:spcBef>
                <a:spcPts val="0"/>
              </a:spcBef>
              <a:buFontTx/>
              <a:buChar char="-"/>
              <a:defRPr sz="1600" b="0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, </a:t>
            </a:r>
            <a:r>
              <a:rPr lang="de-DE" dirty="0" err="1" smtClean="0"/>
              <a:t>consetetur</a:t>
            </a:r>
            <a:endParaRPr lang="de-DE" dirty="0" smtClean="0"/>
          </a:p>
          <a:p>
            <a:pPr lvl="0"/>
            <a:endParaRPr lang="de-DE" dirty="0" smtClean="0"/>
          </a:p>
          <a:p>
            <a:pPr lvl="0"/>
            <a:r>
              <a:rPr lang="de-DE" dirty="0" err="1" smtClean="0"/>
              <a:t>sadipscing</a:t>
            </a:r>
            <a:r>
              <a:rPr lang="de-DE" dirty="0" smtClean="0"/>
              <a:t> </a:t>
            </a:r>
            <a:r>
              <a:rPr lang="de-DE" dirty="0" err="1" smtClean="0"/>
              <a:t>elitr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nonumy</a:t>
            </a:r>
            <a:r>
              <a:rPr lang="de-DE" dirty="0" smtClean="0"/>
              <a:t> </a:t>
            </a:r>
            <a:r>
              <a:rPr lang="de-DE" dirty="0" err="1" smtClean="0"/>
              <a:t>eirmod</a:t>
            </a:r>
            <a:r>
              <a:rPr lang="de-DE" dirty="0" smtClean="0"/>
              <a:t> </a:t>
            </a:r>
          </a:p>
          <a:p>
            <a:pPr lvl="0"/>
            <a:endParaRPr lang="de-DE" dirty="0" smtClean="0"/>
          </a:p>
          <a:p>
            <a:pPr lvl="0"/>
            <a:r>
              <a:rPr lang="de-DE" dirty="0" err="1" smtClean="0"/>
              <a:t>tempor</a:t>
            </a:r>
            <a:r>
              <a:rPr lang="de-DE" dirty="0" smtClean="0"/>
              <a:t> </a:t>
            </a:r>
            <a:r>
              <a:rPr lang="de-DE" dirty="0" err="1" smtClean="0"/>
              <a:t>invidunt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labore</a:t>
            </a:r>
            <a:r>
              <a:rPr lang="de-DE" dirty="0" smtClean="0"/>
              <a:t> et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aliquyam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voluptua</a:t>
            </a:r>
            <a:r>
              <a:rPr lang="de-DE" dirty="0" smtClean="0"/>
              <a:t>.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vero</a:t>
            </a:r>
            <a:endParaRPr lang="de-DE" dirty="0" smtClean="0"/>
          </a:p>
          <a:p>
            <a:pPr lvl="0"/>
            <a:endParaRPr lang="de-DE" dirty="0" smtClean="0"/>
          </a:p>
          <a:p>
            <a:pPr lvl="0"/>
            <a:r>
              <a:rPr lang="de-DE" dirty="0" err="1" smtClean="0"/>
              <a:t>eos</a:t>
            </a:r>
            <a:r>
              <a:rPr lang="de-DE" dirty="0" smtClean="0"/>
              <a:t> et </a:t>
            </a:r>
            <a:r>
              <a:rPr lang="de-DE" dirty="0" err="1" smtClean="0"/>
              <a:t>accusam</a:t>
            </a:r>
            <a:r>
              <a:rPr lang="de-DE" dirty="0" smtClean="0"/>
              <a:t> et </a:t>
            </a:r>
            <a:r>
              <a:rPr lang="de-DE" dirty="0" err="1" smtClean="0"/>
              <a:t>justo</a:t>
            </a:r>
            <a:r>
              <a:rPr lang="de-DE" dirty="0" smtClean="0"/>
              <a:t> </a:t>
            </a:r>
            <a:r>
              <a:rPr lang="de-DE" dirty="0" err="1" smtClean="0"/>
              <a:t>duo</a:t>
            </a:r>
            <a:r>
              <a:rPr lang="de-DE" dirty="0" smtClean="0"/>
              <a:t> </a:t>
            </a:r>
            <a:r>
              <a:rPr lang="de-DE" dirty="0" err="1" smtClean="0"/>
              <a:t>dolores</a:t>
            </a:r>
            <a:r>
              <a:rPr lang="de-DE" dirty="0" smtClean="0"/>
              <a:t> et </a:t>
            </a:r>
            <a:r>
              <a:rPr lang="de-DE" dirty="0" err="1" smtClean="0"/>
              <a:t>ea</a:t>
            </a:r>
            <a:r>
              <a:rPr lang="de-DE" dirty="0" smtClean="0"/>
              <a:t> </a:t>
            </a:r>
            <a:r>
              <a:rPr lang="de-DE" dirty="0" err="1" smtClean="0"/>
              <a:t>rebum</a:t>
            </a:r>
            <a:r>
              <a:rPr lang="de-DE" dirty="0" smtClean="0"/>
              <a:t>. Stet </a:t>
            </a:r>
            <a:r>
              <a:rPr lang="de-DE" dirty="0" err="1" smtClean="0"/>
              <a:t>clita</a:t>
            </a:r>
            <a:r>
              <a:rPr lang="de-DE" dirty="0" smtClean="0"/>
              <a:t> </a:t>
            </a:r>
            <a:r>
              <a:rPr lang="de-DE" dirty="0" err="1" smtClean="0"/>
              <a:t>kasd</a:t>
            </a:r>
            <a:r>
              <a:rPr lang="de-DE" dirty="0" smtClean="0"/>
              <a:t> </a:t>
            </a:r>
            <a:r>
              <a:rPr lang="de-DE" dirty="0" err="1" smtClean="0"/>
              <a:t>gubergren</a:t>
            </a:r>
            <a:r>
              <a:rPr lang="de-DE" dirty="0" smtClean="0"/>
              <a:t>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sea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767814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 1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46113" y="265017"/>
            <a:ext cx="6104275" cy="595845"/>
          </a:xfrm>
          <a:prstGeom prst="rect">
            <a:avLst/>
          </a:prstGeom>
        </p:spPr>
        <p:txBody>
          <a:bodyPr lIns="0" tIns="0" rIns="0" bIns="0" numCol="1" spcCol="216000" anchor="b" anchorCtr="0"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Arial" pitchFamily="34" charset="0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smtClean="0"/>
              <a:t>Folientitel</a:t>
            </a:r>
          </a:p>
          <a:p>
            <a:pPr lvl="0"/>
            <a:r>
              <a:rPr lang="de-DE" dirty="0" err="1" smtClean="0"/>
              <a:t>conetetur</a:t>
            </a:r>
            <a:r>
              <a:rPr lang="de-DE" dirty="0" smtClean="0"/>
              <a:t> </a:t>
            </a:r>
            <a:r>
              <a:rPr lang="de-DE" dirty="0" err="1" smtClean="0"/>
              <a:t>sadipscing</a:t>
            </a:r>
            <a:r>
              <a:rPr lang="de-DE" dirty="0" smtClean="0"/>
              <a:t> 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776537" y="2155972"/>
            <a:ext cx="6083301" cy="1392571"/>
          </a:xfrm>
          <a:prstGeom prst="rect">
            <a:avLst/>
          </a:prstGeom>
        </p:spPr>
        <p:txBody>
          <a:bodyPr lIns="0" tIns="0" rIns="0" bIns="0" numCol="1" spcCol="216000" anchor="t" anchorCtr="0"/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600" b="0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, </a:t>
            </a:r>
            <a:r>
              <a:rPr lang="de-DE" dirty="0" err="1" smtClean="0"/>
              <a:t>consetetur</a:t>
            </a:r>
            <a:r>
              <a:rPr lang="de-DE" dirty="0" smtClean="0"/>
              <a:t> </a:t>
            </a:r>
            <a:r>
              <a:rPr lang="de-DE" dirty="0" err="1" smtClean="0"/>
              <a:t>sadipscing</a:t>
            </a:r>
            <a:r>
              <a:rPr lang="de-DE" dirty="0" smtClean="0"/>
              <a:t> </a:t>
            </a:r>
            <a:r>
              <a:rPr lang="de-DE" dirty="0" err="1" smtClean="0"/>
              <a:t>elitr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nonumy</a:t>
            </a:r>
            <a:r>
              <a:rPr lang="de-DE" dirty="0" smtClean="0"/>
              <a:t> </a:t>
            </a:r>
            <a:r>
              <a:rPr lang="de-DE" dirty="0" err="1" smtClean="0"/>
              <a:t>eirmod</a:t>
            </a:r>
            <a:r>
              <a:rPr lang="de-DE" dirty="0" smtClean="0"/>
              <a:t> </a:t>
            </a:r>
            <a:r>
              <a:rPr lang="de-DE" dirty="0" err="1" smtClean="0"/>
              <a:t>tempor</a:t>
            </a:r>
            <a:r>
              <a:rPr lang="de-DE" dirty="0" smtClean="0"/>
              <a:t> </a:t>
            </a:r>
            <a:r>
              <a:rPr lang="de-DE" dirty="0" err="1" smtClean="0"/>
              <a:t>invidunt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labore</a:t>
            </a:r>
            <a:r>
              <a:rPr lang="de-DE" dirty="0" smtClean="0"/>
              <a:t> et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aliquyam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voluptua</a:t>
            </a:r>
            <a:r>
              <a:rPr lang="de-DE" dirty="0" smtClean="0"/>
              <a:t>.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vero</a:t>
            </a:r>
            <a:r>
              <a:rPr lang="de-DE" dirty="0" smtClean="0"/>
              <a:t> </a:t>
            </a:r>
            <a:r>
              <a:rPr lang="de-DE" dirty="0" err="1" smtClean="0"/>
              <a:t>eos</a:t>
            </a:r>
            <a:r>
              <a:rPr lang="de-DE" dirty="0" smtClean="0"/>
              <a:t> et </a:t>
            </a:r>
            <a:r>
              <a:rPr lang="de-DE" dirty="0" err="1" smtClean="0"/>
              <a:t>accusam</a:t>
            </a:r>
            <a:r>
              <a:rPr lang="de-DE" dirty="0" smtClean="0"/>
              <a:t> et </a:t>
            </a:r>
            <a:r>
              <a:rPr lang="de-DE" dirty="0" err="1" smtClean="0"/>
              <a:t>justo</a:t>
            </a:r>
            <a:r>
              <a:rPr lang="de-DE" dirty="0" smtClean="0"/>
              <a:t> </a:t>
            </a:r>
            <a:r>
              <a:rPr lang="de-DE" dirty="0" err="1" smtClean="0"/>
              <a:t>duo</a:t>
            </a:r>
            <a:r>
              <a:rPr lang="de-DE" dirty="0" smtClean="0"/>
              <a:t> </a:t>
            </a:r>
            <a:r>
              <a:rPr lang="de-DE" dirty="0" err="1" smtClean="0"/>
              <a:t>dolores</a:t>
            </a:r>
            <a:r>
              <a:rPr lang="de-DE" dirty="0" smtClean="0"/>
              <a:t> et </a:t>
            </a:r>
            <a:r>
              <a:rPr lang="de-DE" dirty="0" err="1" smtClean="0"/>
              <a:t>ea</a:t>
            </a:r>
            <a:r>
              <a:rPr lang="de-DE" dirty="0" smtClean="0"/>
              <a:t> </a:t>
            </a:r>
            <a:r>
              <a:rPr lang="de-DE" dirty="0" err="1" smtClean="0"/>
              <a:t>rebum</a:t>
            </a:r>
            <a:r>
              <a:rPr lang="de-DE" dirty="0" smtClean="0"/>
              <a:t>. Stet </a:t>
            </a:r>
            <a:r>
              <a:rPr lang="de-DE" dirty="0" err="1" smtClean="0"/>
              <a:t>clita</a:t>
            </a:r>
            <a:r>
              <a:rPr lang="de-DE" dirty="0" smtClean="0"/>
              <a:t> </a:t>
            </a:r>
            <a:r>
              <a:rPr lang="de-DE" dirty="0" err="1" smtClean="0"/>
              <a:t>kasd</a:t>
            </a:r>
            <a:r>
              <a:rPr lang="de-DE" dirty="0" smtClean="0"/>
              <a:t> </a:t>
            </a:r>
            <a:r>
              <a:rPr lang="de-DE" dirty="0" err="1" smtClean="0"/>
              <a:t>gubergren</a:t>
            </a:r>
            <a:r>
              <a:rPr lang="de-DE" dirty="0" smtClean="0"/>
              <a:t>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sea</a:t>
            </a:r>
            <a:endParaRPr lang="de-DE" dirty="0" smtClean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776538" y="1735618"/>
            <a:ext cx="3960812" cy="370020"/>
          </a:xfrm>
          <a:prstGeom prst="rect">
            <a:avLst/>
          </a:prstGeom>
        </p:spPr>
        <p:txBody>
          <a:bodyPr lIns="0" tIns="0" rIns="0" bIns="0" numCol="1" spcCol="216000" anchor="t" anchorCtr="0"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1600" b="1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err="1" smtClean="0"/>
              <a:t>Comnimet</a:t>
            </a:r>
            <a:r>
              <a:rPr lang="de-DE" dirty="0" smtClean="0"/>
              <a:t> </a:t>
            </a:r>
            <a:r>
              <a:rPr lang="de-DE" dirty="0" err="1" smtClean="0"/>
              <a:t>porepudae</a:t>
            </a:r>
            <a:endParaRPr lang="de-DE" dirty="0" smtClean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980" y="1844675"/>
            <a:ext cx="1836033" cy="176259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05" y="3897313"/>
            <a:ext cx="1847808" cy="1789702"/>
          </a:xfrm>
          <a:prstGeom prst="rect">
            <a:avLst/>
          </a:prstGeom>
        </p:spPr>
      </p:pic>
      <p:sp>
        <p:nvSpPr>
          <p:cNvPr id="13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776534" y="4228435"/>
            <a:ext cx="6083301" cy="1392571"/>
          </a:xfrm>
          <a:prstGeom prst="rect">
            <a:avLst/>
          </a:prstGeom>
        </p:spPr>
        <p:txBody>
          <a:bodyPr lIns="0" tIns="0" rIns="0" bIns="0" numCol="1" spcCol="216000" anchor="t" anchorCtr="0"/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600" b="0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err="1" smtClean="0"/>
              <a:t>Lorem</a:t>
            </a:r>
            <a:r>
              <a:rPr lang="de-DE" dirty="0" smtClean="0"/>
              <a:t> </a:t>
            </a:r>
            <a:r>
              <a:rPr lang="de-DE" dirty="0" err="1" smtClean="0"/>
              <a:t>ipsum</a:t>
            </a:r>
            <a:r>
              <a:rPr lang="de-DE" dirty="0" smtClean="0"/>
              <a:t> </a:t>
            </a:r>
            <a:r>
              <a:rPr lang="de-DE" dirty="0" err="1" smtClean="0"/>
              <a:t>dolor</a:t>
            </a:r>
            <a:r>
              <a:rPr lang="de-DE" dirty="0" smtClean="0"/>
              <a:t> </a:t>
            </a:r>
            <a:r>
              <a:rPr lang="de-DE" dirty="0" err="1" smtClean="0"/>
              <a:t>sit</a:t>
            </a:r>
            <a:r>
              <a:rPr lang="de-DE" dirty="0" smtClean="0"/>
              <a:t> </a:t>
            </a:r>
            <a:r>
              <a:rPr lang="de-DE" dirty="0" err="1" smtClean="0"/>
              <a:t>amet</a:t>
            </a:r>
            <a:r>
              <a:rPr lang="de-DE" dirty="0" smtClean="0"/>
              <a:t>, </a:t>
            </a:r>
            <a:r>
              <a:rPr lang="de-DE" dirty="0" err="1" smtClean="0"/>
              <a:t>consetetur</a:t>
            </a:r>
            <a:r>
              <a:rPr lang="de-DE" dirty="0" smtClean="0"/>
              <a:t> </a:t>
            </a:r>
            <a:r>
              <a:rPr lang="de-DE" dirty="0" err="1" smtClean="0"/>
              <a:t>sadipscing</a:t>
            </a:r>
            <a:r>
              <a:rPr lang="de-DE" dirty="0" smtClean="0"/>
              <a:t> </a:t>
            </a:r>
            <a:r>
              <a:rPr lang="de-DE" dirty="0" err="1" smtClean="0"/>
              <a:t>elitr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nonumy</a:t>
            </a:r>
            <a:r>
              <a:rPr lang="de-DE" dirty="0" smtClean="0"/>
              <a:t> </a:t>
            </a:r>
            <a:r>
              <a:rPr lang="de-DE" dirty="0" err="1" smtClean="0"/>
              <a:t>eirmod</a:t>
            </a:r>
            <a:r>
              <a:rPr lang="de-DE" dirty="0" smtClean="0"/>
              <a:t> </a:t>
            </a:r>
            <a:r>
              <a:rPr lang="de-DE" dirty="0" err="1" smtClean="0"/>
              <a:t>tempor</a:t>
            </a:r>
            <a:r>
              <a:rPr lang="de-DE" dirty="0" smtClean="0"/>
              <a:t> </a:t>
            </a:r>
            <a:r>
              <a:rPr lang="de-DE" dirty="0" err="1" smtClean="0"/>
              <a:t>invidunt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labore</a:t>
            </a:r>
            <a:r>
              <a:rPr lang="de-DE" dirty="0" smtClean="0"/>
              <a:t> et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aliquyam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voluptua</a:t>
            </a:r>
            <a:r>
              <a:rPr lang="de-DE" dirty="0" smtClean="0"/>
              <a:t>.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vero</a:t>
            </a:r>
            <a:r>
              <a:rPr lang="de-DE" dirty="0" smtClean="0"/>
              <a:t> </a:t>
            </a:r>
            <a:r>
              <a:rPr lang="de-DE" dirty="0" err="1" smtClean="0"/>
              <a:t>eos</a:t>
            </a:r>
            <a:r>
              <a:rPr lang="de-DE" dirty="0" smtClean="0"/>
              <a:t> et </a:t>
            </a:r>
            <a:r>
              <a:rPr lang="de-DE" dirty="0" err="1" smtClean="0"/>
              <a:t>accusam</a:t>
            </a:r>
            <a:r>
              <a:rPr lang="de-DE" dirty="0" smtClean="0"/>
              <a:t> et </a:t>
            </a:r>
            <a:r>
              <a:rPr lang="de-DE" dirty="0" err="1" smtClean="0"/>
              <a:t>justo</a:t>
            </a:r>
            <a:r>
              <a:rPr lang="de-DE" dirty="0" smtClean="0"/>
              <a:t> </a:t>
            </a:r>
            <a:r>
              <a:rPr lang="de-DE" dirty="0" err="1" smtClean="0"/>
              <a:t>duo</a:t>
            </a:r>
            <a:r>
              <a:rPr lang="de-DE" dirty="0" smtClean="0"/>
              <a:t> </a:t>
            </a:r>
            <a:r>
              <a:rPr lang="de-DE" dirty="0" err="1" smtClean="0"/>
              <a:t>dolores</a:t>
            </a:r>
            <a:r>
              <a:rPr lang="de-DE" dirty="0" smtClean="0"/>
              <a:t> et </a:t>
            </a:r>
            <a:r>
              <a:rPr lang="de-DE" dirty="0" err="1" smtClean="0"/>
              <a:t>ea</a:t>
            </a:r>
            <a:r>
              <a:rPr lang="de-DE" dirty="0" smtClean="0"/>
              <a:t> </a:t>
            </a:r>
            <a:r>
              <a:rPr lang="de-DE" dirty="0" err="1" smtClean="0"/>
              <a:t>rebum</a:t>
            </a:r>
            <a:r>
              <a:rPr lang="de-DE" dirty="0" smtClean="0"/>
              <a:t>. Stet </a:t>
            </a:r>
            <a:r>
              <a:rPr lang="de-DE" dirty="0" err="1" smtClean="0"/>
              <a:t>clita</a:t>
            </a:r>
            <a:r>
              <a:rPr lang="de-DE" dirty="0" smtClean="0"/>
              <a:t> </a:t>
            </a:r>
            <a:r>
              <a:rPr lang="de-DE" dirty="0" err="1" smtClean="0"/>
              <a:t>kasd</a:t>
            </a:r>
            <a:r>
              <a:rPr lang="de-DE" dirty="0" smtClean="0"/>
              <a:t> </a:t>
            </a:r>
            <a:r>
              <a:rPr lang="de-DE" dirty="0" err="1" smtClean="0"/>
              <a:t>gubergren</a:t>
            </a:r>
            <a:r>
              <a:rPr lang="de-DE" dirty="0" smtClean="0"/>
              <a:t>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sea</a:t>
            </a:r>
            <a:endParaRPr lang="de-DE" dirty="0" smtClean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776535" y="3791303"/>
            <a:ext cx="3960812" cy="370020"/>
          </a:xfrm>
          <a:prstGeom prst="rect">
            <a:avLst/>
          </a:prstGeom>
        </p:spPr>
        <p:txBody>
          <a:bodyPr lIns="0" tIns="0" rIns="0" bIns="0" numCol="1" spcCol="216000" anchor="t" anchorCtr="0"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1600" b="1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200" baseline="0">
                <a:latin typeface="Arial" pitchFamily="34" charset="0"/>
              </a:defRPr>
            </a:lvl2pPr>
          </a:lstStyle>
          <a:p>
            <a:pPr lvl="0"/>
            <a:r>
              <a:rPr lang="de-DE" dirty="0" err="1" smtClean="0"/>
              <a:t>Comnimet</a:t>
            </a:r>
            <a:r>
              <a:rPr lang="de-DE" dirty="0" smtClean="0"/>
              <a:t> </a:t>
            </a:r>
            <a:r>
              <a:rPr lang="de-DE" dirty="0" err="1" smtClean="0"/>
              <a:t>porepudae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85755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B1F54-549C-437B-B855-9116E5EC51A4}" type="datetime1">
              <a:rPr lang="de-DE" smtClean="0"/>
              <a:t>10.08.2015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 smtClean="0"/>
              <a:t>Titel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C5E57-5623-412A-9832-2637277F59A2}" type="slidenum">
              <a:rPr lang="de-CH" smtClean="0"/>
              <a:t>‹#›</a:t>
            </a:fld>
            <a:endParaRPr lang="de-CH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54" y="4369960"/>
            <a:ext cx="9152754" cy="3050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513" y="6158850"/>
            <a:ext cx="1838325" cy="40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8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/>
          <p:nvPr userDrawn="1"/>
        </p:nvCxnSpPr>
        <p:spPr>
          <a:xfrm>
            <a:off x="0" y="6572250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1544219" y="6572249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 userDrawn="1"/>
        </p:nvCxnSpPr>
        <p:spPr>
          <a:xfrm>
            <a:off x="7480619" y="6572249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 userDrawn="1"/>
        </p:nvCxnSpPr>
        <p:spPr>
          <a:xfrm>
            <a:off x="7918100" y="6572249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639313" y="6573600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opyright"/>
          <p:cNvSpPr txBox="1"/>
          <p:nvPr userDrawn="1"/>
        </p:nvSpPr>
        <p:spPr>
          <a:xfrm>
            <a:off x="7918100" y="6620951"/>
            <a:ext cx="9353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00" dirty="0" smtClean="0">
                <a:latin typeface="Arial" pitchFamily="34" charset="0"/>
                <a:cs typeface="Arial" pitchFamily="34" charset="0"/>
              </a:rPr>
              <a:t>©</a:t>
            </a:r>
            <a:r>
              <a:rPr lang="de-DE" sz="700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700" baseline="0" dirty="0" err="1" smtClean="0">
                <a:latin typeface="Arial" pitchFamily="34" charset="0"/>
                <a:cs typeface="Arial" pitchFamily="34" charset="0"/>
              </a:rPr>
              <a:t>Condair</a:t>
            </a:r>
            <a:endParaRPr lang="de-CH" sz="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86100" y="6616770"/>
            <a:ext cx="432000" cy="2000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FC39219-EBA6-4F80-9550-309605E1AA80}" type="slidenum">
              <a:rPr lang="de-CH" smtClean="0"/>
              <a:t>‹#›</a:t>
            </a:fld>
            <a:endParaRPr lang="de-CH" dirty="0"/>
          </a:p>
        </p:txBody>
      </p:sp>
      <p:sp>
        <p:nvSpPr>
          <p:cNvPr id="27" name="Datumsplatzhalter 3"/>
          <p:cNvSpPr>
            <a:spLocks noGrp="1"/>
          </p:cNvSpPr>
          <p:nvPr>
            <p:ph type="dt" sz="half" idx="2"/>
          </p:nvPr>
        </p:nvSpPr>
        <p:spPr>
          <a:xfrm>
            <a:off x="651863" y="6616770"/>
            <a:ext cx="821259" cy="20005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4D6CA82-C8B3-4E82-918E-0F40A13A02A1}" type="datetime1">
              <a:rPr lang="de-DE" smtClean="0"/>
              <a:t>10.08.2015</a:t>
            </a:fld>
            <a:endParaRPr lang="de-CH" dirty="0"/>
          </a:p>
        </p:txBody>
      </p:sp>
      <p:sp>
        <p:nvSpPr>
          <p:cNvPr id="2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60997" y="6616770"/>
            <a:ext cx="4475581" cy="2000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CH" smtClean="0"/>
              <a:t>Titel</a:t>
            </a:r>
            <a:endParaRPr lang="de-CH" dirty="0"/>
          </a:p>
        </p:txBody>
      </p:sp>
      <p:pic>
        <p:nvPicPr>
          <p:cNvPr id="14" name="Welle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77933"/>
            <a:ext cx="9152754" cy="3050917"/>
          </a:xfrm>
          <a:prstGeom prst="rect">
            <a:avLst/>
          </a:prstGeom>
        </p:spPr>
      </p:pic>
      <p:cxnSp>
        <p:nvCxnSpPr>
          <p:cNvPr id="17" name="Gerade Verbindung 16"/>
          <p:cNvCxnSpPr/>
          <p:nvPr userDrawn="1"/>
        </p:nvCxnSpPr>
        <p:spPr>
          <a:xfrm>
            <a:off x="8856000" y="6572250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513" y="5933225"/>
            <a:ext cx="1838325" cy="40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1" r:id="rId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05"/>
          <a:stretch/>
        </p:blipFill>
        <p:spPr>
          <a:xfrm>
            <a:off x="0" y="0"/>
            <a:ext cx="9144000" cy="53680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513" y="5933225"/>
            <a:ext cx="1838325" cy="40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19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4" t="11195" r="849" b="14454"/>
          <a:stretch/>
        </p:blipFill>
        <p:spPr>
          <a:xfrm>
            <a:off x="1" y="1"/>
            <a:ext cx="9144000" cy="1047750"/>
          </a:xfrm>
          <a:prstGeom prst="rect">
            <a:avLst/>
          </a:prstGeom>
        </p:spPr>
      </p:pic>
      <p:pic>
        <p:nvPicPr>
          <p:cNvPr id="15" name="Grafik 1"/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4" t="11195" r="58796" b="14454"/>
          <a:stretch/>
        </p:blipFill>
        <p:spPr>
          <a:xfrm>
            <a:off x="5452962" y="0"/>
            <a:ext cx="3635828" cy="1047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76" y="448358"/>
            <a:ext cx="1582612" cy="34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3" r:id="rId2"/>
    <p:sldLayoutId id="2147483657" r:id="rId3"/>
    <p:sldLayoutId id="2147483658" r:id="rId4"/>
    <p:sldLayoutId id="2147483659" r:id="rId5"/>
    <p:sldLayoutId id="2147483660" r:id="rId6"/>
    <p:sldLayoutId id="2147483676" r:id="rId7"/>
    <p:sldLayoutId id="2147483678" r:id="rId8"/>
    <p:sldLayoutId id="2147483679" r:id="rId9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4" name="Gerade Verbindung 13"/>
          <p:cNvCxnSpPr/>
          <p:nvPr userDrawn="1"/>
        </p:nvCxnSpPr>
        <p:spPr>
          <a:xfrm>
            <a:off x="0" y="6572250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 userDrawn="1"/>
        </p:nvCxnSpPr>
        <p:spPr>
          <a:xfrm>
            <a:off x="1544219" y="6572249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 userDrawn="1"/>
        </p:nvCxnSpPr>
        <p:spPr>
          <a:xfrm>
            <a:off x="7480619" y="6572249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 userDrawn="1"/>
        </p:nvCxnSpPr>
        <p:spPr>
          <a:xfrm>
            <a:off x="7918100" y="6572249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 userDrawn="1"/>
        </p:nvCxnSpPr>
        <p:spPr>
          <a:xfrm>
            <a:off x="639313" y="6573600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copyright"/>
          <p:cNvSpPr txBox="1"/>
          <p:nvPr userDrawn="1"/>
        </p:nvSpPr>
        <p:spPr>
          <a:xfrm>
            <a:off x="7918100" y="6620951"/>
            <a:ext cx="9353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00" dirty="0" smtClean="0">
                <a:solidFill>
                  <a:prstClr val="black"/>
                </a:solidFill>
                <a:cs typeface="Arial" pitchFamily="34" charset="0"/>
              </a:rPr>
              <a:t>© </a:t>
            </a:r>
            <a:r>
              <a:rPr lang="de-DE" sz="700" dirty="0" err="1" smtClean="0">
                <a:solidFill>
                  <a:prstClr val="black"/>
                </a:solidFill>
                <a:cs typeface="Arial" pitchFamily="34" charset="0"/>
              </a:rPr>
              <a:t>Condair</a:t>
            </a:r>
            <a:endParaRPr lang="de-CH" sz="7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86100" y="6616770"/>
            <a:ext cx="432000" cy="2000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FC39219-EBA6-4F80-9550-309605E1AA80}" type="slidenum">
              <a:rPr lang="de-CH" smtClean="0">
                <a:solidFill>
                  <a:prstClr val="black"/>
                </a:solidFill>
              </a:rPr>
              <a:pPr/>
              <a:t>‹#›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25" name="Datumsplatzhalter 3"/>
          <p:cNvSpPr>
            <a:spLocks noGrp="1"/>
          </p:cNvSpPr>
          <p:nvPr>
            <p:ph type="dt" sz="half" idx="2"/>
          </p:nvPr>
        </p:nvSpPr>
        <p:spPr>
          <a:xfrm>
            <a:off x="651863" y="6616770"/>
            <a:ext cx="821259" cy="20005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4D6CA82-C8B3-4E82-918E-0F40A13A02A1}" type="datetime1">
              <a:rPr lang="de-DE" smtClean="0">
                <a:solidFill>
                  <a:prstClr val="black"/>
                </a:solidFill>
              </a:rPr>
              <a:pPr/>
              <a:t>10.08.2015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2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60997" y="6616770"/>
            <a:ext cx="4475581" cy="2000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CH" smtClean="0">
                <a:solidFill>
                  <a:prstClr val="black"/>
                </a:solidFill>
              </a:rPr>
              <a:t>Titel</a:t>
            </a:r>
            <a:endParaRPr lang="de-CH" dirty="0">
              <a:solidFill>
                <a:prstClr val="black"/>
              </a:solidFill>
            </a:endParaRPr>
          </a:p>
        </p:txBody>
      </p:sp>
      <p:cxnSp>
        <p:nvCxnSpPr>
          <p:cNvPr id="30" name="Gerade Verbindung 29"/>
          <p:cNvCxnSpPr/>
          <p:nvPr userDrawn="1"/>
        </p:nvCxnSpPr>
        <p:spPr>
          <a:xfrm>
            <a:off x="8856000" y="6572250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05"/>
          <a:stretch/>
        </p:blipFill>
        <p:spPr>
          <a:xfrm>
            <a:off x="0" y="0"/>
            <a:ext cx="9144000" cy="53680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513" y="5933225"/>
            <a:ext cx="1838325" cy="40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9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4" name="Gerade Verbindung 13"/>
          <p:cNvCxnSpPr/>
          <p:nvPr userDrawn="1"/>
        </p:nvCxnSpPr>
        <p:spPr>
          <a:xfrm>
            <a:off x="0" y="6572250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 userDrawn="1"/>
        </p:nvCxnSpPr>
        <p:spPr>
          <a:xfrm>
            <a:off x="1544219" y="6572249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 userDrawn="1"/>
        </p:nvCxnSpPr>
        <p:spPr>
          <a:xfrm>
            <a:off x="7480619" y="6572249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 userDrawn="1"/>
        </p:nvCxnSpPr>
        <p:spPr>
          <a:xfrm>
            <a:off x="7918100" y="6572249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 userDrawn="1"/>
        </p:nvCxnSpPr>
        <p:spPr>
          <a:xfrm>
            <a:off x="639313" y="6573600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copyright"/>
          <p:cNvSpPr txBox="1"/>
          <p:nvPr userDrawn="1"/>
        </p:nvSpPr>
        <p:spPr>
          <a:xfrm>
            <a:off x="7918100" y="6620951"/>
            <a:ext cx="9353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00" dirty="0" smtClean="0">
                <a:solidFill>
                  <a:prstClr val="black"/>
                </a:solidFill>
                <a:cs typeface="Arial" pitchFamily="34" charset="0"/>
              </a:rPr>
              <a:t>© </a:t>
            </a:r>
            <a:r>
              <a:rPr lang="de-DE" sz="700" dirty="0" err="1" smtClean="0">
                <a:solidFill>
                  <a:prstClr val="black"/>
                </a:solidFill>
                <a:cs typeface="Arial" pitchFamily="34" charset="0"/>
              </a:rPr>
              <a:t>Condair</a:t>
            </a:r>
            <a:endParaRPr lang="de-CH" sz="7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86100" y="6616770"/>
            <a:ext cx="432000" cy="2000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FC39219-EBA6-4F80-9550-309605E1AA80}" type="slidenum">
              <a:rPr lang="de-CH" smtClean="0">
                <a:solidFill>
                  <a:prstClr val="black"/>
                </a:solidFill>
              </a:rPr>
              <a:pPr/>
              <a:t>‹#›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25" name="Datumsplatzhalter 3"/>
          <p:cNvSpPr>
            <a:spLocks noGrp="1"/>
          </p:cNvSpPr>
          <p:nvPr>
            <p:ph type="dt" sz="half" idx="2"/>
          </p:nvPr>
        </p:nvSpPr>
        <p:spPr>
          <a:xfrm>
            <a:off x="651863" y="6616770"/>
            <a:ext cx="821259" cy="20005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4D6CA82-C8B3-4E82-918E-0F40A13A02A1}" type="datetime1">
              <a:rPr lang="de-DE" smtClean="0">
                <a:solidFill>
                  <a:prstClr val="black"/>
                </a:solidFill>
              </a:rPr>
              <a:pPr/>
              <a:t>10.08.2015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2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60997" y="6616770"/>
            <a:ext cx="4475581" cy="2000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CH" smtClean="0">
                <a:solidFill>
                  <a:prstClr val="black"/>
                </a:solidFill>
              </a:rPr>
              <a:t>Titel</a:t>
            </a:r>
            <a:endParaRPr lang="de-CH" dirty="0">
              <a:solidFill>
                <a:prstClr val="black"/>
              </a:solidFill>
            </a:endParaRPr>
          </a:p>
        </p:txBody>
      </p:sp>
      <p:cxnSp>
        <p:nvCxnSpPr>
          <p:cNvPr id="30" name="Gerade Verbindung 29"/>
          <p:cNvCxnSpPr/>
          <p:nvPr userDrawn="1"/>
        </p:nvCxnSpPr>
        <p:spPr>
          <a:xfrm>
            <a:off x="8856000" y="6572250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05"/>
          <a:stretch/>
        </p:blipFill>
        <p:spPr>
          <a:xfrm>
            <a:off x="0" y="0"/>
            <a:ext cx="9144000" cy="53680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513" y="5933225"/>
            <a:ext cx="1838325" cy="40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4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/>
          <p:nvPr userDrawn="1"/>
        </p:nvCxnSpPr>
        <p:spPr>
          <a:xfrm>
            <a:off x="0" y="6572250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1544219" y="6572249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 userDrawn="1"/>
        </p:nvCxnSpPr>
        <p:spPr>
          <a:xfrm>
            <a:off x="7480619" y="6572249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 userDrawn="1"/>
        </p:nvCxnSpPr>
        <p:spPr>
          <a:xfrm>
            <a:off x="7918100" y="6572249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639313" y="6573600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86100" y="6616770"/>
            <a:ext cx="432000" cy="2000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FC39219-EBA6-4F80-9550-309605E1AA80}" type="slidenum">
              <a:rPr lang="de-CH" smtClean="0">
                <a:solidFill>
                  <a:prstClr val="black"/>
                </a:solidFill>
              </a:rPr>
              <a:pPr/>
              <a:t>‹#›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27" name="Datumsplatzhalter 3"/>
          <p:cNvSpPr>
            <a:spLocks noGrp="1"/>
          </p:cNvSpPr>
          <p:nvPr>
            <p:ph type="dt" sz="half" idx="2"/>
          </p:nvPr>
        </p:nvSpPr>
        <p:spPr>
          <a:xfrm>
            <a:off x="651863" y="6616770"/>
            <a:ext cx="821259" cy="20005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4D6CA82-C8B3-4E82-918E-0F40A13A02A1}" type="datetime1">
              <a:rPr lang="de-DE" smtClean="0">
                <a:solidFill>
                  <a:prstClr val="black"/>
                </a:solidFill>
              </a:rPr>
              <a:pPr/>
              <a:t>10.08.2015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2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60997" y="6616770"/>
            <a:ext cx="4475581" cy="2000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CH" smtClean="0">
                <a:solidFill>
                  <a:prstClr val="black"/>
                </a:solidFill>
              </a:rPr>
              <a:t>Titel</a:t>
            </a:r>
            <a:endParaRPr lang="de-CH" dirty="0">
              <a:solidFill>
                <a:prstClr val="black"/>
              </a:solidFill>
            </a:endParaRPr>
          </a:p>
        </p:txBody>
      </p:sp>
      <p:cxnSp>
        <p:nvCxnSpPr>
          <p:cNvPr id="17" name="Gerade Verbindung 16"/>
          <p:cNvCxnSpPr/>
          <p:nvPr userDrawn="1"/>
        </p:nvCxnSpPr>
        <p:spPr>
          <a:xfrm>
            <a:off x="8856000" y="6572250"/>
            <a:ext cx="0" cy="2880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54" y="2468763"/>
            <a:ext cx="9152754" cy="3050917"/>
          </a:xfrm>
          <a:prstGeom prst="rect">
            <a:avLst/>
          </a:prstGeom>
        </p:spPr>
      </p:pic>
      <p:sp>
        <p:nvSpPr>
          <p:cNvPr id="19" name="copyright"/>
          <p:cNvSpPr txBox="1"/>
          <p:nvPr userDrawn="1"/>
        </p:nvSpPr>
        <p:spPr>
          <a:xfrm>
            <a:off x="7918100" y="6620951"/>
            <a:ext cx="9353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00" dirty="0" smtClean="0">
                <a:solidFill>
                  <a:prstClr val="black"/>
                </a:solidFill>
                <a:cs typeface="Arial" pitchFamily="34" charset="0"/>
              </a:rPr>
              <a:t>© </a:t>
            </a:r>
            <a:r>
              <a:rPr lang="de-DE" sz="700" dirty="0" err="1" smtClean="0">
                <a:solidFill>
                  <a:prstClr val="black"/>
                </a:solidFill>
                <a:cs typeface="Arial" pitchFamily="34" charset="0"/>
              </a:rPr>
              <a:t>Condair</a:t>
            </a:r>
            <a:endParaRPr lang="de-CH" sz="7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513" y="5933225"/>
            <a:ext cx="1838325" cy="40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8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midity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5607050" y="479329"/>
            <a:ext cx="3397250" cy="549372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…we love humidity</a:t>
            </a:r>
          </a:p>
        </p:txBody>
      </p:sp>
    </p:spTree>
    <p:extLst>
      <p:ext uri="{BB962C8B-B14F-4D97-AF65-F5344CB8AC3E}">
        <p14:creationId xmlns:p14="http://schemas.microsoft.com/office/powerpoint/2010/main" val="348884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62"/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18"/>
          <a:stretch/>
        </p:blipFill>
        <p:spPr>
          <a:xfrm>
            <a:off x="0" y="1054101"/>
            <a:ext cx="9144000" cy="58039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508159" y="1598461"/>
            <a:ext cx="6171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Dry air allows the transmission of viruses from suspended aerosols. (1, 2)</a:t>
            </a:r>
            <a:endParaRPr lang="de-CH" sz="3200" b="1" baseline="30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03943" y="5535924"/>
            <a:ext cx="7685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GB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Lowen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AC., </a:t>
            </a:r>
            <a:r>
              <a:rPr lang="en-GB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Mubareka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S., Steel J., </a:t>
            </a:r>
            <a:r>
              <a:rPr lang="en-GB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Palese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P., Influenza Virus Transmission is Dependent on Relative Humidity and Temperature, </a:t>
            </a:r>
            <a:r>
              <a:rPr lang="en-GB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 Pathogens </a:t>
            </a:r>
            <a:r>
              <a:rPr lang="en-GB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Okt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2007/Vol. 3/Issue 10/e151</a:t>
            </a:r>
          </a:p>
          <a:p>
            <a:pPr marL="228600" indent="-228600">
              <a:buFont typeface="+mj-lt"/>
              <a:buAutoNum type="arabicPeriod"/>
            </a:pPr>
            <a:endParaRPr lang="en-GB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JD,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Blanchere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FM,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McMillen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CM,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Lindsley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WG,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Kashon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ML,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SLaughter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DR,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Beezhold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DH. High Humidity Leads to Loss 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Infectious Influenza Virus from Simulated Coughs, </a:t>
            </a:r>
            <a:r>
              <a:rPr lang="en-GB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One. 2013;8(2):e57485</a:t>
            </a:r>
            <a:endParaRPr lang="de-CH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508157" y="3635607"/>
            <a:ext cx="6164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Dry air prolongs the survival of viruses in aerosols. (2)</a:t>
            </a:r>
            <a:endParaRPr lang="de-CH" sz="32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09601" y="235231"/>
            <a:ext cx="692581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CH" sz="2000" dirty="0" smtClean="0">
                <a:solidFill>
                  <a:prstClr val="white"/>
                </a:solidFill>
                <a:latin typeface="TheSans B5 Plain" pitchFamily="34" charset="0"/>
              </a:rPr>
              <a:t/>
            </a:r>
            <a:br>
              <a:rPr lang="de-CH" sz="2000" dirty="0" smtClean="0">
                <a:solidFill>
                  <a:prstClr val="white"/>
                </a:solidFill>
                <a:latin typeface="TheSans B5 Plain" pitchFamily="34" charset="0"/>
              </a:rPr>
            </a:br>
            <a:r>
              <a:rPr lang="en-US" altLang="zh-CN" sz="2200" b="1" dirty="0" smtClean="0">
                <a:solidFill>
                  <a:srgbClr val="FFFFFF"/>
                </a:solidFill>
                <a:latin typeface="+mn-lt"/>
                <a:cs typeface="ＭＳ Ｐゴシック" charset="0"/>
              </a:rPr>
              <a:t>Why Humidification?</a:t>
            </a:r>
            <a:endParaRPr lang="en-US" sz="2200" b="1" dirty="0">
              <a:solidFill>
                <a:srgbClr val="FFFFFF"/>
              </a:solidFill>
              <a:latin typeface="+mn-lt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59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63"/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18"/>
          <a:stretch/>
        </p:blipFill>
        <p:spPr>
          <a:xfrm>
            <a:off x="0" y="1054101"/>
            <a:ext cx="9144000" cy="58039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212147" y="2453090"/>
            <a:ext cx="67014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humid air, the infectivity of 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viruses is reduced by 90% within 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hour.</a:t>
            </a:r>
            <a:endParaRPr lang="de-CH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299911" y="5378595"/>
            <a:ext cx="6613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</a:t>
            </a:r>
            <a:r>
              <a:rPr lang="en-GB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JD</a:t>
            </a:r>
            <a:r>
              <a:rPr lang="en-GB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High Humidity Leads to Loss of  Infectious Influenza Virus from Simulated Coughs, </a:t>
            </a:r>
            <a:r>
              <a:rPr lang="en-GB" sz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en-GB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One. 2013;8(2):e57485</a:t>
            </a:r>
            <a:endParaRPr lang="de-CH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 smtClean="0"/>
              <a:t> </a:t>
            </a:r>
            <a:endParaRPr lang="de-CH" sz="120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09601" y="235231"/>
            <a:ext cx="692581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CH" sz="2000" b="1" dirty="0" smtClean="0">
                <a:solidFill>
                  <a:prstClr val="white"/>
                </a:solidFill>
                <a:latin typeface="TheSans B5 Plain" pitchFamily="34" charset="0"/>
              </a:rPr>
              <a:t/>
            </a:r>
            <a:br>
              <a:rPr lang="de-CH" sz="2000" b="1" dirty="0" smtClean="0">
                <a:solidFill>
                  <a:prstClr val="white"/>
                </a:solidFill>
                <a:latin typeface="TheSans B5 Plain" pitchFamily="34" charset="0"/>
              </a:rPr>
            </a:br>
            <a:r>
              <a:rPr lang="en-US" altLang="zh-CN" sz="2000" b="1" dirty="0" smtClean="0">
                <a:solidFill>
                  <a:srgbClr val="FFFFFF"/>
                </a:solidFill>
                <a:latin typeface="TheSansB HT5 Plain" charset="0"/>
                <a:cs typeface="ＭＳ Ｐゴシック" charset="0"/>
              </a:rPr>
              <a:t>Why humidification?</a:t>
            </a:r>
            <a:endParaRPr lang="en-US" sz="2000" b="1" dirty="0">
              <a:solidFill>
                <a:srgbClr val="FFFFFF"/>
              </a:solidFill>
              <a:latin typeface="TheSansB HT5 Plai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34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7" t="8255" r="16520"/>
          <a:stretch/>
        </p:blipFill>
        <p:spPr>
          <a:xfrm>
            <a:off x="-1" y="1046663"/>
            <a:ext cx="4606926" cy="5811337"/>
          </a:xfrm>
          <a:prstGeom prst="rect">
            <a:avLst/>
          </a:prstGeom>
        </p:spPr>
      </p:pic>
      <p:sp>
        <p:nvSpPr>
          <p:cNvPr id="50196" name="Rectangle 3"/>
          <p:cNvSpPr txBox="1">
            <a:spLocks noChangeArrowheads="1"/>
          </p:cNvSpPr>
          <p:nvPr/>
        </p:nvSpPr>
        <p:spPr bwMode="auto">
          <a:xfrm>
            <a:off x="520117" y="501123"/>
            <a:ext cx="701529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200" b="1" dirty="0" smtClean="0">
                <a:solidFill>
                  <a:prstClr val="white"/>
                </a:solidFill>
                <a:latin typeface="+mn-lt"/>
              </a:rPr>
              <a:t>…and at the office work place?                                                         </a:t>
            </a:r>
            <a:endParaRPr lang="en-US" sz="2200" b="1" dirty="0">
              <a:solidFill>
                <a:srgbClr val="FFFFFF"/>
              </a:solidFill>
              <a:latin typeface="+mn-lt"/>
              <a:cs typeface="ＭＳ Ｐゴシック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924424" y="1515689"/>
            <a:ext cx="40766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Employees must feel comfortable at work. Motivation, performance and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can be positively influenced by a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well designed and properly maintained indoor environment.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Intensive screen work, speaking-intensive activities and overheated offices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can lead,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combination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with low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indoor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humidity,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significant health risks.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Especially in the winter months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respiratory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infections, swallowing discomfort, sore throat and burning eyes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are common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symptoms.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983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20117" y="4302327"/>
            <a:ext cx="585210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006AB3"/>
                </a:solidFill>
              </a:rPr>
              <a:t>A recent study/survey from the </a:t>
            </a:r>
            <a:r>
              <a:rPr lang="en-US" sz="2200" dirty="0" err="1" smtClean="0">
                <a:solidFill>
                  <a:srgbClr val="006AB3"/>
                </a:solidFill>
              </a:rPr>
              <a:t>Fraunhofer</a:t>
            </a:r>
            <a:r>
              <a:rPr lang="en-US" sz="2200" dirty="0" smtClean="0">
                <a:solidFill>
                  <a:srgbClr val="006AB3"/>
                </a:solidFill>
              </a:rPr>
              <a:t> Institute for Industrial Engineering IAO shows, that humidity has a direct impact </a:t>
            </a:r>
          </a:p>
          <a:p>
            <a:r>
              <a:rPr lang="en-US" sz="2200" dirty="0" smtClean="0">
                <a:solidFill>
                  <a:srgbClr val="006AB3"/>
                </a:solidFill>
              </a:rPr>
              <a:t>on a person’s well-being, motivation and performance. </a:t>
            </a:r>
            <a:endParaRPr lang="en-US" sz="2200" dirty="0">
              <a:solidFill>
                <a:srgbClr val="006AB3"/>
              </a:solidFill>
            </a:endParaRPr>
          </a:p>
        </p:txBody>
      </p:sp>
      <p:pic>
        <p:nvPicPr>
          <p:cNvPr id="5122" name="Picture 2" descr="Aufmacher Büro Thomas C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3303"/>
            <a:ext cx="9141108" cy="2804021"/>
          </a:xfrm>
          <a:prstGeom prst="rect">
            <a:avLst/>
          </a:prstGeom>
          <a:noFill/>
          <a:ln>
            <a:solidFill>
              <a:srgbClr val="84A7D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44139" y="526523"/>
            <a:ext cx="701529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CN" sz="2200" b="1" dirty="0" smtClean="0">
                <a:solidFill>
                  <a:srgbClr val="FFFFFF"/>
                </a:solidFill>
                <a:latin typeface="+mn-lt"/>
                <a:cs typeface="ＭＳ Ｐゴシック" charset="0"/>
              </a:rPr>
              <a:t>Humidification Matters</a:t>
            </a:r>
            <a:endParaRPr lang="en-US" sz="2200" b="1" dirty="0">
              <a:solidFill>
                <a:srgbClr val="FFFFFF"/>
              </a:solidFill>
              <a:latin typeface="+mn-lt"/>
              <a:cs typeface="ＭＳ Ｐゴシック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7792">
            <a:off x="6359597" y="3489915"/>
            <a:ext cx="2134706" cy="3019651"/>
          </a:xfrm>
          <a:prstGeom prst="rect">
            <a:avLst/>
          </a:prstGeom>
          <a:ln w="3175">
            <a:solidFill>
              <a:schemeClr val="accent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56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624" b="30328"/>
          <a:stretch/>
        </p:blipFill>
        <p:spPr>
          <a:xfrm>
            <a:off x="1835" y="1065974"/>
            <a:ext cx="9144000" cy="2746113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6409189"/>
            <a:ext cx="9144000" cy="448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/>
          <p:cNvSpPr/>
          <p:nvPr/>
        </p:nvSpPr>
        <p:spPr>
          <a:xfrm>
            <a:off x="523602" y="5670367"/>
            <a:ext cx="89720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 startAt="3"/>
            </a:pPr>
            <a:r>
              <a:rPr lang="en-US" b="1" dirty="0" smtClean="0">
                <a:solidFill>
                  <a:srgbClr val="006AB3"/>
                </a:solidFill>
              </a:rPr>
              <a:t>Respiratory diseases are </a:t>
            </a:r>
            <a:r>
              <a:rPr lang="en-US" b="1" dirty="0">
                <a:solidFill>
                  <a:srgbClr val="006AB3"/>
                </a:solidFill>
              </a:rPr>
              <a:t>the most frequent cause of </a:t>
            </a:r>
            <a:r>
              <a:rPr lang="en-US" b="1" dirty="0" smtClean="0">
                <a:solidFill>
                  <a:srgbClr val="006AB3"/>
                </a:solidFill>
              </a:rPr>
              <a:t>absenteeism</a:t>
            </a:r>
            <a:endParaRPr lang="en-US" b="1" dirty="0">
              <a:solidFill>
                <a:srgbClr val="006AB3"/>
              </a:solidFill>
            </a:endParaRPr>
          </a:p>
          <a:p>
            <a:r>
              <a:rPr lang="en-US" sz="1600" dirty="0"/>
              <a:t> </a:t>
            </a:r>
            <a:r>
              <a:rPr lang="en-US" sz="1600" dirty="0" smtClean="0"/>
              <a:t>     More </a:t>
            </a:r>
            <a:r>
              <a:rPr lang="en-US" sz="1600" dirty="0"/>
              <a:t>than a quarter of all </a:t>
            </a:r>
            <a:r>
              <a:rPr lang="en-US" sz="1600" dirty="0" smtClean="0"/>
              <a:t>disease cases </a:t>
            </a:r>
            <a:r>
              <a:rPr lang="en-US" sz="1600" dirty="0"/>
              <a:t>(27.7%) are due to </a:t>
            </a:r>
            <a:r>
              <a:rPr lang="en-US" sz="1600" dirty="0" smtClean="0"/>
              <a:t>respiratory diseases.</a:t>
            </a:r>
            <a:r>
              <a:rPr lang="en-US" sz="1600" baseline="30000" dirty="0" smtClean="0"/>
              <a:t>2)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/>
              <a:t>I</a:t>
            </a:r>
            <a:r>
              <a:rPr lang="en-US" sz="1600" dirty="0" smtClean="0"/>
              <a:t>n Germany more </a:t>
            </a:r>
            <a:r>
              <a:rPr lang="en-US" sz="1600" dirty="0"/>
              <a:t>than 50 </a:t>
            </a:r>
            <a:r>
              <a:rPr lang="en-US" sz="1600" dirty="0" smtClean="0"/>
              <a:t>million working disability days, lead to a productivity lost                            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of </a:t>
            </a:r>
            <a:r>
              <a:rPr lang="en-US" sz="1600" dirty="0"/>
              <a:t>4.5 billion </a:t>
            </a:r>
            <a:r>
              <a:rPr lang="en-US" sz="1600" dirty="0" smtClean="0"/>
              <a:t>Euro (approx. 5 billion USD).</a:t>
            </a:r>
            <a:r>
              <a:rPr lang="en-US" sz="1600" baseline="30000" dirty="0" smtClean="0"/>
              <a:t>3</a:t>
            </a:r>
            <a:r>
              <a:rPr lang="en-US" baseline="30000" dirty="0"/>
              <a:t>)</a:t>
            </a:r>
            <a:endParaRPr lang="de-CH" baseline="30000" dirty="0">
              <a:solidFill>
                <a:prstClr val="black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28127" y="2742047"/>
            <a:ext cx="7202649" cy="8194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buAutoNum type="arabicParenR"/>
            </a:pPr>
            <a:r>
              <a:rPr lang="de-CH" sz="1050" i="1" dirty="0" err="1" smtClean="0"/>
              <a:t>SBiB</a:t>
            </a:r>
            <a:r>
              <a:rPr lang="de-CH" sz="1050" i="1" dirty="0" smtClean="0"/>
              <a:t>-Studie </a:t>
            </a:r>
            <a:r>
              <a:rPr lang="de-CH" sz="1050" i="1" dirty="0"/>
              <a:t>(Schweizerische Befragung in Büros), Hochschule Luzern, April 2010; befragt wurden 1230 </a:t>
            </a:r>
            <a:r>
              <a:rPr lang="de-CH" sz="1050" i="1" dirty="0" smtClean="0"/>
              <a:t>Personen</a:t>
            </a:r>
          </a:p>
          <a:p>
            <a:pPr marL="228600" indent="-228600">
              <a:lnSpc>
                <a:spcPct val="150000"/>
              </a:lnSpc>
              <a:buAutoNum type="arabicParenR"/>
            </a:pPr>
            <a:r>
              <a:rPr lang="de-CH" sz="1050" i="1" dirty="0" smtClean="0"/>
              <a:t>AOK </a:t>
            </a:r>
            <a:r>
              <a:rPr lang="de-CH" sz="1050" i="1" dirty="0"/>
              <a:t>Rheinlandbericht 2009, Institut für betriebliche </a:t>
            </a:r>
            <a:r>
              <a:rPr lang="de-CH" sz="1050" i="1" dirty="0" smtClean="0"/>
              <a:t>Gesundheitsförderung</a:t>
            </a:r>
          </a:p>
          <a:p>
            <a:pPr marL="228600" indent="-228600">
              <a:lnSpc>
                <a:spcPct val="150000"/>
              </a:lnSpc>
              <a:buAutoNum type="arabicParenR"/>
            </a:pPr>
            <a:r>
              <a:rPr lang="de-CH" sz="1050" i="1" dirty="0" err="1" smtClean="0"/>
              <a:t>BAuA</a:t>
            </a:r>
            <a:r>
              <a:rPr lang="de-CH" sz="1050" i="1" dirty="0" smtClean="0"/>
              <a:t> </a:t>
            </a:r>
            <a:r>
              <a:rPr lang="de-CH" sz="1050" i="1" dirty="0"/>
              <a:t>Bundesanstalt für Arbeitsschutz und Arbeitsmedizin 2008</a:t>
            </a:r>
          </a:p>
        </p:txBody>
      </p:sp>
      <p:sp>
        <p:nvSpPr>
          <p:cNvPr id="15" name="Rechteck 14"/>
          <p:cNvSpPr/>
          <p:nvPr/>
        </p:nvSpPr>
        <p:spPr>
          <a:xfrm>
            <a:off x="533128" y="4787251"/>
            <a:ext cx="800523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 startAt="2"/>
            </a:pPr>
            <a:r>
              <a:rPr lang="en-US" b="1" dirty="0" smtClean="0">
                <a:solidFill>
                  <a:srgbClr val="006AB3"/>
                </a:solidFill>
              </a:rPr>
              <a:t>Symptoms of illness also depend on low humidity levels</a:t>
            </a:r>
            <a:r>
              <a:rPr lang="en-US" dirty="0"/>
              <a:t/>
            </a:r>
            <a:br>
              <a:rPr lang="en-US" dirty="0"/>
            </a:br>
            <a:r>
              <a:rPr lang="en-US" sz="1600" dirty="0" smtClean="0"/>
              <a:t>Symptoms </a:t>
            </a:r>
            <a:r>
              <a:rPr lang="en-US" sz="1600" dirty="0"/>
              <a:t>of mucous membranes (respiratory tract, throat, voice), eyes and skin are </a:t>
            </a:r>
            <a:r>
              <a:rPr lang="en-US" sz="1600" dirty="0" smtClean="0"/>
              <a:t>strongly related </a:t>
            </a:r>
            <a:r>
              <a:rPr lang="en-US" sz="1600" dirty="0"/>
              <a:t>to low </a:t>
            </a:r>
            <a:r>
              <a:rPr lang="en-US" sz="1600" dirty="0" smtClean="0"/>
              <a:t>humidity levels in </a:t>
            </a:r>
            <a:r>
              <a:rPr lang="en-US" sz="1600" dirty="0"/>
              <a:t>the </a:t>
            </a:r>
            <a:r>
              <a:rPr lang="en-US" sz="1600" dirty="0" smtClean="0"/>
              <a:t>office environment.</a:t>
            </a:r>
            <a:r>
              <a:rPr lang="de-CH" sz="1600" baseline="30000" dirty="0" smtClean="0">
                <a:solidFill>
                  <a:prstClr val="black"/>
                </a:solidFill>
              </a:rPr>
              <a:t>1</a:t>
            </a:r>
            <a:r>
              <a:rPr lang="de-CH" sz="1600" baseline="30000" dirty="0"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16" name="Rechteck 15"/>
          <p:cNvSpPr/>
          <p:nvPr/>
        </p:nvSpPr>
        <p:spPr>
          <a:xfrm>
            <a:off x="533127" y="3890353"/>
            <a:ext cx="72994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smtClean="0">
                <a:solidFill>
                  <a:srgbClr val="006AB3"/>
                </a:solidFill>
                <a:latin typeface="arial"/>
              </a:rPr>
              <a:t>Dry </a:t>
            </a:r>
            <a:r>
              <a:rPr lang="en-US" b="1" dirty="0">
                <a:solidFill>
                  <a:srgbClr val="006AB3"/>
                </a:solidFill>
                <a:latin typeface="arial"/>
              </a:rPr>
              <a:t>air affects the office </a:t>
            </a:r>
            <a:r>
              <a:rPr lang="en-US" b="1" dirty="0" smtClean="0">
                <a:solidFill>
                  <a:srgbClr val="006AB3"/>
                </a:solidFill>
                <a:latin typeface="arial"/>
              </a:rPr>
              <a:t>workplace</a:t>
            </a:r>
            <a:endParaRPr lang="en-US" sz="1600" b="1" dirty="0" smtClean="0">
              <a:solidFill>
                <a:srgbClr val="006AB3"/>
              </a:solidFill>
              <a:latin typeface="arial"/>
            </a:endParaRPr>
          </a:p>
          <a:p>
            <a:pPr marL="344488"/>
            <a:r>
              <a:rPr lang="en-US" sz="1600" dirty="0" smtClean="0">
                <a:latin typeface="arial"/>
              </a:rPr>
              <a:t>About </a:t>
            </a:r>
            <a:r>
              <a:rPr lang="en-US" sz="1600" dirty="0">
                <a:latin typeface="arial"/>
              </a:rPr>
              <a:t>35% of office workers feel too dry air </a:t>
            </a:r>
            <a:r>
              <a:rPr lang="en-US" sz="1600" dirty="0" smtClean="0">
                <a:latin typeface="arial"/>
              </a:rPr>
              <a:t>often/always is an infringing </a:t>
            </a:r>
            <a:r>
              <a:rPr lang="en-US" sz="1600" dirty="0">
                <a:latin typeface="arial"/>
              </a:rPr>
              <a:t> </a:t>
            </a:r>
            <a:r>
              <a:rPr lang="en-US" sz="1600" dirty="0" smtClean="0">
                <a:latin typeface="arial"/>
              </a:rPr>
              <a:t> factor at the working place.</a:t>
            </a:r>
            <a:r>
              <a:rPr lang="en-US" sz="1600" baseline="30000" dirty="0" smtClean="0">
                <a:latin typeface="arial"/>
              </a:rPr>
              <a:t>1</a:t>
            </a:r>
            <a:r>
              <a:rPr lang="en-US" sz="1600" baseline="30000" dirty="0">
                <a:latin typeface="arial"/>
              </a:rPr>
              <a:t>)</a:t>
            </a:r>
            <a:endParaRPr lang="de-CH" sz="1600" baseline="30000" dirty="0" smtClean="0">
              <a:solidFill>
                <a:prstClr val="black"/>
              </a:solidFill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523292" y="537824"/>
            <a:ext cx="701529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CN" sz="2200" b="1" dirty="0" smtClean="0">
                <a:solidFill>
                  <a:srgbClr val="FFFFFF"/>
                </a:solidFill>
                <a:latin typeface="+mn-lt"/>
                <a:cs typeface="ＭＳ Ｐゴシック" charset="0"/>
              </a:rPr>
              <a:t>Humidification Matters</a:t>
            </a:r>
            <a:endParaRPr lang="en-US" sz="2200" b="1" dirty="0">
              <a:solidFill>
                <a:srgbClr val="FFFFFF"/>
              </a:solidFill>
              <a:latin typeface="+mn-lt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50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6409189"/>
            <a:ext cx="9144000" cy="448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/>
          <p:cNvSpPr/>
          <p:nvPr/>
        </p:nvSpPr>
        <p:spPr>
          <a:xfrm>
            <a:off x="523602" y="4641526"/>
            <a:ext cx="621374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 startAt="3"/>
            </a:pPr>
            <a:r>
              <a:rPr lang="en-US" b="1" dirty="0" smtClean="0">
                <a:solidFill>
                  <a:srgbClr val="006AB3"/>
                </a:solidFill>
              </a:rPr>
              <a:t>Absenteeism costs money and reduces productivity</a:t>
            </a:r>
            <a:endParaRPr lang="en-US" b="1" dirty="0">
              <a:solidFill>
                <a:srgbClr val="006AB3"/>
              </a:solidFill>
            </a:endParaRPr>
          </a:p>
          <a:p>
            <a:pPr marL="341313" indent="-341313"/>
            <a:r>
              <a:rPr lang="en-US" sz="1600" dirty="0" smtClean="0"/>
              <a:t>      Respiratory infections are one of the leading causes of absenteeism and carry  significant costs for employers and productivity.  Reducing infections through a healthy indoor environment saves money for employers.  </a:t>
            </a:r>
            <a:endParaRPr lang="de-CH" baseline="30000" dirty="0">
              <a:solidFill>
                <a:prstClr val="black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533129" y="2981578"/>
            <a:ext cx="62042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 startAt="2"/>
            </a:pPr>
            <a:r>
              <a:rPr lang="en-US" b="1" dirty="0" smtClean="0">
                <a:solidFill>
                  <a:srgbClr val="006AB3"/>
                </a:solidFill>
              </a:rPr>
              <a:t>Virus transmission occurs more readily in dry environments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Humid air reduces viability and transmission of viral infections.  Reducing viral infections means a healthier and more productive workplace.</a:t>
            </a:r>
            <a:endParaRPr lang="de-CH" sz="1600" baseline="30000" dirty="0">
              <a:solidFill>
                <a:prstClr val="black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533128" y="1542516"/>
            <a:ext cx="620422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smtClean="0">
                <a:solidFill>
                  <a:srgbClr val="006AB3"/>
                </a:solidFill>
                <a:latin typeface="arial"/>
              </a:rPr>
              <a:t>People, Products and Process all depend on humidity control</a:t>
            </a:r>
            <a:endParaRPr lang="en-US" sz="1600" b="1" dirty="0" smtClean="0">
              <a:solidFill>
                <a:srgbClr val="006AB3"/>
              </a:solidFill>
              <a:latin typeface="arial"/>
            </a:endParaRPr>
          </a:p>
          <a:p>
            <a:pPr marL="344488"/>
            <a:r>
              <a:rPr lang="en-US" sz="1600" dirty="0" smtClean="0">
                <a:latin typeface="arial"/>
              </a:rPr>
              <a:t>Whether to keep the presses rolling, protect priceless works of art, or ensure health of employees, humidity is a crucial factor.</a:t>
            </a:r>
            <a:endParaRPr lang="de-CH" sz="1600" baseline="30000" dirty="0" smtClean="0">
              <a:solidFill>
                <a:prstClr val="black"/>
              </a:solidFill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523292" y="537824"/>
            <a:ext cx="701529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CN" sz="2200" b="1" dirty="0" smtClean="0">
                <a:solidFill>
                  <a:srgbClr val="FFFFFF"/>
                </a:solidFill>
                <a:latin typeface="+mn-lt"/>
                <a:cs typeface="ＭＳ Ｐゴシック" charset="0"/>
              </a:rPr>
              <a:t>Summary: Why Humidify?</a:t>
            </a:r>
            <a:endParaRPr lang="en-US" sz="2200" b="1" dirty="0">
              <a:solidFill>
                <a:srgbClr val="FFFFFF"/>
              </a:solidFill>
              <a:latin typeface="+mn-lt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" r="28113"/>
          <a:stretch/>
        </p:blipFill>
        <p:spPr>
          <a:xfrm>
            <a:off x="7036642" y="3106700"/>
            <a:ext cx="1512645" cy="147786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7" r="11691"/>
          <a:stretch/>
        </p:blipFill>
        <p:spPr>
          <a:xfrm>
            <a:off x="7028789" y="1538386"/>
            <a:ext cx="1503612" cy="145452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9" t="29781" r="36589" b="8790"/>
          <a:stretch/>
        </p:blipFill>
        <p:spPr>
          <a:xfrm>
            <a:off x="7028789" y="4717125"/>
            <a:ext cx="1520498" cy="147786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988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6409189"/>
            <a:ext cx="9144000" cy="448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Rechteck 15"/>
          <p:cNvSpPr/>
          <p:nvPr/>
        </p:nvSpPr>
        <p:spPr>
          <a:xfrm>
            <a:off x="646113" y="1545270"/>
            <a:ext cx="392588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/>
              </a:rPr>
              <a:t>Nortec is a member of the Condair Group, the worlds leading manufacturer of commercial and industrial humidification.  </a:t>
            </a:r>
          </a:p>
          <a:p>
            <a:endParaRPr lang="en-US" sz="1600" dirty="0">
              <a:latin typeface="arial"/>
            </a:endParaRPr>
          </a:p>
          <a:p>
            <a:r>
              <a:rPr lang="en-US" dirty="0" smtClean="0">
                <a:latin typeface="arial"/>
              </a:rPr>
              <a:t>Nortec is </a:t>
            </a:r>
            <a:r>
              <a:rPr lang="en-US" dirty="0">
                <a:latin typeface="arial"/>
              </a:rPr>
              <a:t>passionate about promoting best practice in humidification and evaporative </a:t>
            </a:r>
            <a:r>
              <a:rPr lang="en-US" dirty="0" smtClean="0">
                <a:latin typeface="arial"/>
              </a:rPr>
              <a:t>cooling and our </a:t>
            </a:r>
            <a:r>
              <a:rPr lang="en-US" dirty="0">
                <a:latin typeface="arial"/>
              </a:rPr>
              <a:t>team includes some of the foremost humidification experts in the world. </a:t>
            </a:r>
            <a:endParaRPr lang="en-US" dirty="0" smtClean="0">
              <a:latin typeface="arial"/>
            </a:endParaRPr>
          </a:p>
          <a:p>
            <a:endParaRPr lang="en-US" dirty="0">
              <a:latin typeface="arial"/>
            </a:endParaRPr>
          </a:p>
          <a:p>
            <a:r>
              <a:rPr lang="en-US" dirty="0" smtClean="0">
                <a:latin typeface="arial"/>
              </a:rPr>
              <a:t>Visit </a:t>
            </a:r>
            <a:r>
              <a:rPr lang="en-US" dirty="0" smtClean="0">
                <a:latin typeface="arial"/>
                <a:hlinkClick r:id="rId3"/>
              </a:rPr>
              <a:t>www.humidity.com</a:t>
            </a:r>
            <a:r>
              <a:rPr lang="en-US" dirty="0" smtClean="0">
                <a:latin typeface="arial"/>
              </a:rPr>
              <a:t> for application expertise and information on our wide range of humidity control solutions.  </a:t>
            </a:r>
            <a:endParaRPr lang="en-US" dirty="0">
              <a:latin typeface="arial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523292" y="537824"/>
            <a:ext cx="701529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CN" sz="2200" b="1" dirty="0" smtClean="0">
                <a:solidFill>
                  <a:srgbClr val="FFFFFF"/>
                </a:solidFill>
                <a:latin typeface="+mn-lt"/>
                <a:cs typeface="ＭＳ Ｐゴシック" charset="0"/>
              </a:rPr>
              <a:t>Health and Productivity Through Air and Water</a:t>
            </a:r>
            <a:endParaRPr lang="en-US" sz="2200" b="1" dirty="0">
              <a:solidFill>
                <a:srgbClr val="FFFFFF"/>
              </a:solidFill>
              <a:latin typeface="+mn-lt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280" y="1054100"/>
            <a:ext cx="398672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9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When you need humidity…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80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806" r="36589"/>
          <a:stretch/>
        </p:blipFill>
        <p:spPr>
          <a:xfrm>
            <a:off x="3657600" y="1027461"/>
            <a:ext cx="5486400" cy="58646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5" r="38252"/>
          <a:stretch/>
        </p:blipFill>
        <p:spPr>
          <a:xfrm>
            <a:off x="0" y="1027462"/>
            <a:ext cx="4581150" cy="5830802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07450" y="540759"/>
            <a:ext cx="70924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200" b="1" kern="0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Humidifier Applications </a:t>
            </a:r>
            <a:endParaRPr lang="en-US" sz="2200" b="1" kern="0" dirty="0">
              <a:solidFill>
                <a:schemeClr val="bg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223" name="Rectangle 6"/>
          <p:cNvSpPr>
            <a:spLocks noChangeArrowheads="1"/>
          </p:cNvSpPr>
          <p:nvPr/>
        </p:nvSpPr>
        <p:spPr bwMode="auto">
          <a:xfrm>
            <a:off x="0" y="1172584"/>
            <a:ext cx="2603352" cy="478715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spcAft>
                <a:spcPct val="30000"/>
              </a:spcAft>
              <a:buSzPct val="95000"/>
              <a:buFont typeface="Wingdings" pitchFamily="2" charset="2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9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en-US" altLang="en-US">
              <a:latin typeface="TheSansB HT5 Plain"/>
              <a:ea typeface="TheSansB HT5 Plain"/>
              <a:cs typeface="TheSansB HT5 Plain"/>
            </a:endParaRPr>
          </a:p>
        </p:txBody>
      </p:sp>
      <p:sp>
        <p:nvSpPr>
          <p:cNvPr id="9225" name="Rectangle 3"/>
          <p:cNvSpPr txBox="1">
            <a:spLocks noChangeArrowheads="1"/>
          </p:cNvSpPr>
          <p:nvPr/>
        </p:nvSpPr>
        <p:spPr bwMode="auto">
          <a:xfrm>
            <a:off x="179388" y="1172584"/>
            <a:ext cx="2423963" cy="453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30000"/>
              </a:spcBef>
              <a:spcAft>
                <a:spcPct val="30000"/>
              </a:spcAft>
              <a:buSzPct val="95000"/>
              <a:buFont typeface="Wingdings" pitchFamily="2" charset="2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9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endParaRPr lang="en-US" altLang="en-US" sz="1600" dirty="0">
              <a:latin typeface="TheSansB HT5 Plain"/>
              <a:ea typeface="MS PGothic" pitchFamily="34" charset="-128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>PROCESSING </a:t>
            </a:r>
            <a:r>
              <a:rPr lang="en-US" altLang="en-US" b="1" dirty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>&amp; STORAGE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r>
              <a:rPr lang="en-US" altLang="en-US" sz="1600" dirty="0" smtClean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>Prevention of </a:t>
            </a:r>
            <a:r>
              <a:rPr lang="en-US" altLang="en-US" sz="1600" dirty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>electrostatic </a:t>
            </a:r>
            <a:r>
              <a:rPr lang="en-US" altLang="en-US" sz="1600" dirty="0" smtClean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>discharge, material drying, and product damage</a:t>
            </a:r>
            <a:endParaRPr lang="en-US" altLang="en-US" sz="1600" dirty="0">
              <a:solidFill>
                <a:schemeClr val="bg1"/>
              </a:solidFill>
              <a:latin typeface="TheSansB HT5 Plain"/>
              <a:ea typeface="MS PGothic" pitchFamily="34" charset="-128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endParaRPr lang="en-US" altLang="en-US" b="1" dirty="0" smtClean="0">
              <a:solidFill>
                <a:schemeClr val="bg1"/>
              </a:solidFill>
              <a:latin typeface="TheSansB HT5 Plain"/>
              <a:ea typeface="MS PGothic" pitchFamily="34" charset="-128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>INDUSTRIAL</a:t>
            </a:r>
            <a:endParaRPr lang="en-US" altLang="en-US" b="1" dirty="0">
              <a:solidFill>
                <a:schemeClr val="bg1"/>
              </a:solidFill>
              <a:latin typeface="TheSansB HT5 Plain"/>
              <a:ea typeface="MS PGothic" pitchFamily="34" charset="-128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>Printing &amp; packaging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>Electronics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r>
              <a:rPr lang="en-US" altLang="en-US" sz="1600" dirty="0" smtClean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>Data Centers</a:t>
            </a:r>
            <a:endParaRPr lang="en-US" altLang="en-US" sz="1600" dirty="0">
              <a:solidFill>
                <a:schemeClr val="bg1"/>
              </a:solidFill>
              <a:latin typeface="TheSansB HT5 Plain"/>
              <a:ea typeface="MS PGothic" pitchFamily="34" charset="-128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r>
              <a:rPr lang="en-US" altLang="en-US" sz="1600" dirty="0" smtClean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>Automotive</a:t>
            </a:r>
            <a:endParaRPr lang="en-US" altLang="en-US" sz="1600" dirty="0">
              <a:solidFill>
                <a:schemeClr val="bg1"/>
              </a:solidFill>
              <a:latin typeface="TheSansB HT5 Plain"/>
              <a:ea typeface="MS PGothic" pitchFamily="34" charset="-128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>Textile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>Tobacco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>Wood processing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>Supermarkets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r>
              <a:rPr lang="en-US" altLang="en-US" sz="1600" dirty="0" smtClean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>Museums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r>
              <a:rPr lang="en-US" altLang="en-US" sz="1600" dirty="0" smtClean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>Manufacturing</a:t>
            </a:r>
            <a:endParaRPr lang="en-US" altLang="en-US" sz="1600" dirty="0">
              <a:solidFill>
                <a:schemeClr val="bg1"/>
              </a:solidFill>
              <a:latin typeface="TheSansB HT5 Plain"/>
              <a:ea typeface="MS PGothic" pitchFamily="34" charset="-128"/>
            </a:endParaRPr>
          </a:p>
        </p:txBody>
      </p:sp>
      <p:sp>
        <p:nvSpPr>
          <p:cNvPr id="9227" name="Rectangle 6"/>
          <p:cNvSpPr>
            <a:spLocks noChangeArrowheads="1"/>
          </p:cNvSpPr>
          <p:nvPr/>
        </p:nvSpPr>
        <p:spPr bwMode="auto">
          <a:xfrm>
            <a:off x="7153835" y="2979866"/>
            <a:ext cx="1990165" cy="3772411"/>
          </a:xfrm>
          <a:prstGeom prst="rect">
            <a:avLst/>
          </a:prstGeom>
          <a:solidFill>
            <a:srgbClr val="0070C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30000"/>
              </a:spcBef>
              <a:spcAft>
                <a:spcPct val="30000"/>
              </a:spcAft>
              <a:buSzPct val="95000"/>
              <a:buFont typeface="Wingdings" pitchFamily="2" charset="2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9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en-US" altLang="en-US">
              <a:latin typeface="TheSansB HT5 Plain"/>
              <a:ea typeface="TheSansB HT5 Plain"/>
              <a:cs typeface="TheSansB HT5 Plain"/>
            </a:endParaRPr>
          </a:p>
        </p:txBody>
      </p:sp>
      <p:sp>
        <p:nvSpPr>
          <p:cNvPr id="9229" name="Rectangle 3"/>
          <p:cNvSpPr txBox="1">
            <a:spLocks noChangeArrowheads="1"/>
          </p:cNvSpPr>
          <p:nvPr/>
        </p:nvSpPr>
        <p:spPr bwMode="auto">
          <a:xfrm>
            <a:off x="7352930" y="3467825"/>
            <a:ext cx="1719263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30000"/>
              </a:spcBef>
              <a:spcAft>
                <a:spcPct val="30000"/>
              </a:spcAft>
              <a:buSzPct val="95000"/>
              <a:buFont typeface="Wingdings" pitchFamily="2" charset="2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95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 B3 Light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>HEALTH &amp; PRODUCTIVITY</a:t>
            </a:r>
            <a:r>
              <a:rPr lang="en-US" altLang="en-US" sz="1600" dirty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/>
            </a:r>
            <a:br>
              <a:rPr lang="en-US" altLang="en-US" sz="1600" dirty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</a:br>
            <a:r>
              <a:rPr lang="en-US" altLang="en-US" sz="1600" dirty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>Improvement of </a:t>
            </a:r>
            <a:r>
              <a:rPr lang="en-US" altLang="en-US" sz="1600" dirty="0" smtClean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>employee health</a:t>
            </a:r>
            <a:r>
              <a:rPr lang="en-US" altLang="en-US" sz="1600" dirty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/>
            </a:r>
            <a:br>
              <a:rPr lang="en-US" altLang="en-US" sz="1600" dirty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</a:br>
            <a:r>
              <a:rPr lang="en-US" altLang="en-US" sz="1600" dirty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>(eyes/skin/throat), </a:t>
            </a:r>
            <a:r>
              <a:rPr lang="en-US" altLang="en-US" sz="1600" dirty="0" smtClean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>and reduced absenteeism</a:t>
            </a:r>
            <a:endParaRPr lang="en-US" altLang="en-US" sz="1600" dirty="0">
              <a:solidFill>
                <a:schemeClr val="bg1"/>
              </a:solidFill>
              <a:latin typeface="TheSansB HT5 Plain"/>
              <a:ea typeface="MS PGothic" pitchFamily="34" charset="-128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endParaRPr lang="en-US" altLang="en-US" b="1" dirty="0" smtClean="0">
              <a:solidFill>
                <a:schemeClr val="bg1"/>
              </a:solidFill>
              <a:latin typeface="TheSansB HT5 Plain"/>
              <a:ea typeface="MS PGothic" pitchFamily="34" charset="-128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>APPLICATIONS</a:t>
            </a:r>
            <a:endParaRPr lang="en-US" altLang="en-US" b="1" dirty="0">
              <a:solidFill>
                <a:schemeClr val="bg1"/>
              </a:solidFill>
              <a:latin typeface="TheSansB HT5 Plain"/>
              <a:ea typeface="MS PGothic" pitchFamily="34" charset="-128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>Offices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>Call-centers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>Hospitals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r>
              <a:rPr lang="en-US" altLang="en-US" sz="1600" dirty="0" smtClean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>Airports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r>
              <a:rPr lang="en-US" altLang="en-US" sz="1600" dirty="0" smtClean="0">
                <a:solidFill>
                  <a:schemeClr val="bg1"/>
                </a:solidFill>
                <a:latin typeface="TheSansB HT5 Plain"/>
                <a:ea typeface="MS PGothic" pitchFamily="34" charset="-128"/>
              </a:rPr>
              <a:t>Education</a:t>
            </a:r>
            <a:endParaRPr lang="en-US" altLang="en-US" sz="1600" dirty="0">
              <a:solidFill>
                <a:schemeClr val="bg1"/>
              </a:solidFill>
              <a:latin typeface="TheSansB HT5 Plain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865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6" r="4725"/>
          <a:stretch/>
        </p:blipFill>
        <p:spPr>
          <a:xfrm>
            <a:off x="0" y="1042224"/>
            <a:ext cx="4606925" cy="5815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6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8" r="23048"/>
          <a:stretch/>
        </p:blipFill>
        <p:spPr>
          <a:xfrm>
            <a:off x="-1" y="1042226"/>
            <a:ext cx="5854539" cy="5815774"/>
          </a:xfrm>
          <a:prstGeom prst="rect">
            <a:avLst/>
          </a:prstGeom>
        </p:spPr>
      </p:pic>
      <p:sp>
        <p:nvSpPr>
          <p:cNvPr id="20483" name="Inhaltsplatzhalter 1"/>
          <p:cNvSpPr>
            <a:spLocks noGrp="1"/>
          </p:cNvSpPr>
          <p:nvPr>
            <p:ph sz="half" idx="1"/>
          </p:nvPr>
        </p:nvSpPr>
        <p:spPr>
          <a:xfrm>
            <a:off x="5228235" y="891866"/>
            <a:ext cx="3631604" cy="2765734"/>
          </a:xfrm>
        </p:spPr>
        <p:txBody>
          <a:bodyPr/>
          <a:lstStyle/>
          <a:p>
            <a:pPr marL="0" indent="0">
              <a:buNone/>
              <a:tabLst>
                <a:tab pos="95250" algn="l"/>
              </a:tabLst>
            </a:pPr>
            <a:endParaRPr lang="en-US" altLang="en-US" sz="2800" b="1" dirty="0" smtClean="0">
              <a:solidFill>
                <a:srgbClr val="0070C0"/>
              </a:solidFill>
            </a:endParaRPr>
          </a:p>
          <a:p>
            <a:pPr marL="342900" lvl="1" indent="-342900">
              <a:spcBef>
                <a:spcPct val="30000"/>
              </a:spcBef>
              <a:spcAft>
                <a:spcPct val="30000"/>
              </a:spcAft>
              <a:buClr>
                <a:srgbClr val="0070C0"/>
              </a:buClr>
              <a:buFont typeface="Wingdings" panose="05000000000000000000" pitchFamily="2" charset="2"/>
              <a:buChar char="§"/>
              <a:tabLst>
                <a:tab pos="95250" algn="l"/>
              </a:tabLst>
            </a:pPr>
            <a:r>
              <a:rPr lang="en-US" altLang="en-US" sz="2000" dirty="0" smtClean="0">
                <a:latin typeface="Arial" pitchFamily="34" charset="0"/>
              </a:rPr>
              <a:t>Prevents electrostatic charges and shocks</a:t>
            </a:r>
          </a:p>
          <a:p>
            <a:pPr marL="342900" lvl="1" indent="-342900">
              <a:spcBef>
                <a:spcPct val="30000"/>
              </a:spcBef>
              <a:spcAft>
                <a:spcPct val="30000"/>
              </a:spcAft>
              <a:buClr>
                <a:srgbClr val="0070C0"/>
              </a:buClr>
              <a:buFont typeface="Wingdings" panose="05000000000000000000" pitchFamily="2" charset="2"/>
              <a:buChar char="§"/>
              <a:tabLst>
                <a:tab pos="95250" algn="l"/>
              </a:tabLst>
            </a:pPr>
            <a:r>
              <a:rPr lang="en-US" altLang="en-US" sz="2000" dirty="0" smtClean="0">
                <a:latin typeface="Arial" pitchFamily="34" charset="0"/>
              </a:rPr>
              <a:t>Protects paintings and antiques</a:t>
            </a:r>
          </a:p>
          <a:p>
            <a:pPr marL="342900" lvl="1" indent="-342900">
              <a:spcBef>
                <a:spcPct val="30000"/>
              </a:spcBef>
              <a:spcAft>
                <a:spcPct val="30000"/>
              </a:spcAft>
              <a:buClr>
                <a:srgbClr val="0070C0"/>
              </a:buClr>
              <a:buFont typeface="Wingdings" panose="05000000000000000000" pitchFamily="2" charset="2"/>
              <a:buChar char="§"/>
              <a:tabLst>
                <a:tab pos="95250" algn="l"/>
              </a:tabLst>
            </a:pPr>
            <a:r>
              <a:rPr lang="en-US" altLang="en-US" sz="2000" dirty="0" smtClean="0">
                <a:latin typeface="Arial" pitchFamily="34" charset="0"/>
              </a:rPr>
              <a:t>Reduces drying damage to furniture and wooden floors</a:t>
            </a:r>
            <a:r>
              <a:rPr lang="en-GB" altLang="en-US" sz="1400" dirty="0" smtClean="0">
                <a:latin typeface="Arial" pitchFamily="34" charset="0"/>
              </a:rPr>
              <a:t/>
            </a:r>
            <a:br>
              <a:rPr lang="en-GB" altLang="en-US" sz="1400" dirty="0" smtClean="0">
                <a:latin typeface="Arial" pitchFamily="34" charset="0"/>
              </a:rPr>
            </a:br>
            <a:endParaRPr lang="en-GB" altLang="en-US" sz="1400" dirty="0" smtClean="0">
              <a:latin typeface="Arial" pitchFamily="34" charset="0"/>
            </a:endParaRPr>
          </a:p>
        </p:txBody>
      </p:sp>
      <p:sp>
        <p:nvSpPr>
          <p:cNvPr id="20486" name="Titel 1"/>
          <p:cNvSpPr>
            <a:spLocks noGrp="1"/>
          </p:cNvSpPr>
          <p:nvPr>
            <p:ph type="title"/>
          </p:nvPr>
        </p:nvSpPr>
        <p:spPr>
          <a:xfrm>
            <a:off x="626420" y="512708"/>
            <a:ext cx="6529407" cy="685800"/>
          </a:xfrm>
        </p:spPr>
        <p:txBody>
          <a:bodyPr/>
          <a:lstStyle/>
          <a:p>
            <a:pPr algn="l"/>
            <a:r>
              <a:rPr lang="en-GB" altLang="en-US" sz="2200" b="1" dirty="0" smtClean="0">
                <a:solidFill>
                  <a:schemeClr val="bg1"/>
                </a:solidFill>
              </a:rPr>
              <a:t>Humidification for Residential Applications</a:t>
            </a:r>
            <a:endParaRPr lang="de-CH" altLang="en-US" sz="2200" b="1" dirty="0" smtClean="0">
              <a:solidFill>
                <a:schemeClr val="bg1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5248891" y="3950099"/>
            <a:ext cx="361094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ct val="30000"/>
              </a:spcBef>
              <a:spcAft>
                <a:spcPct val="30000"/>
              </a:spcAft>
              <a:buClr>
                <a:srgbClr val="0070C0"/>
              </a:buClr>
              <a:buFont typeface="Wingdings" panose="05000000000000000000" pitchFamily="2" charset="2"/>
              <a:buChar char="§"/>
              <a:tabLst>
                <a:tab pos="95250" algn="l"/>
              </a:tabLst>
            </a:pPr>
            <a:r>
              <a:rPr lang="en-US" altLang="en-US" sz="2000" dirty="0" smtClean="0">
                <a:latin typeface="Arial" pitchFamily="34" charset="0"/>
              </a:rPr>
              <a:t>Helps prevent colds and flu</a:t>
            </a:r>
            <a:endParaRPr lang="en-US" altLang="en-US" sz="2000" dirty="0">
              <a:latin typeface="Arial" pitchFamily="34" charset="0"/>
            </a:endParaRPr>
          </a:p>
          <a:p>
            <a:pPr marL="342900" lvl="1" indent="-342900">
              <a:spcBef>
                <a:spcPct val="30000"/>
              </a:spcBef>
              <a:spcAft>
                <a:spcPct val="30000"/>
              </a:spcAft>
              <a:buClr>
                <a:srgbClr val="0070C0"/>
              </a:buClr>
              <a:buFont typeface="Wingdings" panose="05000000000000000000" pitchFamily="2" charset="2"/>
              <a:buChar char="§"/>
              <a:tabLst>
                <a:tab pos="95250" algn="l"/>
              </a:tabLst>
            </a:pPr>
            <a:r>
              <a:rPr lang="en-US" altLang="en-US" sz="2000" dirty="0" smtClean="0">
                <a:latin typeface="Arial" pitchFamily="34" charset="0"/>
              </a:rPr>
              <a:t>Eliminates </a:t>
            </a:r>
            <a:r>
              <a:rPr lang="en-US" altLang="en-US" sz="2000" dirty="0">
                <a:latin typeface="Arial" pitchFamily="34" charset="0"/>
              </a:rPr>
              <a:t>dehydration of the </a:t>
            </a:r>
            <a:r>
              <a:rPr lang="en-US" altLang="en-US" sz="2000" dirty="0" smtClean="0">
                <a:latin typeface="Arial" pitchFamily="34" charset="0"/>
              </a:rPr>
              <a:t>skin and mucous membranes</a:t>
            </a:r>
            <a:endParaRPr lang="en-US" altLang="en-US" sz="2000" dirty="0">
              <a:latin typeface="Arial" pitchFamily="34" charset="0"/>
            </a:endParaRPr>
          </a:p>
          <a:p>
            <a:pPr marL="342900" lvl="1" indent="-342900">
              <a:spcBef>
                <a:spcPct val="30000"/>
              </a:spcBef>
              <a:spcAft>
                <a:spcPct val="30000"/>
              </a:spcAft>
              <a:buClr>
                <a:srgbClr val="0070C0"/>
              </a:buClr>
              <a:buFont typeface="Wingdings" panose="05000000000000000000" pitchFamily="2" charset="2"/>
              <a:buChar char="§"/>
              <a:tabLst>
                <a:tab pos="95250" algn="l"/>
              </a:tabLst>
            </a:pPr>
            <a:r>
              <a:rPr lang="en-US" altLang="en-US" sz="2000" dirty="0" smtClean="0">
                <a:latin typeface="Arial" pitchFamily="34" charset="0"/>
              </a:rPr>
              <a:t>Reduces headaches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502144" y="6625889"/>
            <a:ext cx="4572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D474215-F1A8-49D2-BECC-2A05FDF63830}" type="slidenum">
              <a:rPr lang="de-CH" sz="700" smtClean="0"/>
              <a:pPr>
                <a:defRPr/>
              </a:pPr>
              <a:t>3</a:t>
            </a:fld>
            <a:endParaRPr lang="de-CH" sz="700" dirty="0"/>
          </a:p>
        </p:txBody>
      </p:sp>
      <p:sp>
        <p:nvSpPr>
          <p:cNvPr id="3" name="AutoShape 2" descr="http://www.istockphoto.com/image-zoom/10870256/3/380/253/zoom-10870256-3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ttp://www.istockphoto.com/image-zoom/10870256/3/380/253/zoom-10870256-3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75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75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7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0812" y="527876"/>
            <a:ext cx="7039848" cy="685800"/>
          </a:xfrm>
        </p:spPr>
        <p:txBody>
          <a:bodyPr/>
          <a:lstStyle/>
          <a:p>
            <a:pPr algn="l"/>
            <a:r>
              <a:rPr lang="en-US" sz="2200" b="1" dirty="0" smtClean="0">
                <a:solidFill>
                  <a:schemeClr val="bg1"/>
                </a:solidFill>
              </a:rPr>
              <a:t>Cold and Flu </a:t>
            </a:r>
            <a:r>
              <a:rPr lang="en-US" sz="2200" b="1" dirty="0">
                <a:solidFill>
                  <a:schemeClr val="bg1"/>
                </a:solidFill>
              </a:rPr>
              <a:t>T</a:t>
            </a:r>
            <a:r>
              <a:rPr lang="en-US" sz="2200" b="1" dirty="0" smtClean="0">
                <a:solidFill>
                  <a:schemeClr val="bg1"/>
                </a:solidFill>
              </a:rPr>
              <a:t>ransmission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2145" y="4766613"/>
            <a:ext cx="794067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400" dirty="0" smtClean="0">
                <a:solidFill>
                  <a:srgbClr val="006AB3"/>
                </a:solidFill>
              </a:rPr>
              <a:t>Contact Transmission</a:t>
            </a:r>
          </a:p>
          <a:p>
            <a:pPr algn="ctr">
              <a:lnSpc>
                <a:spcPts val="4200"/>
              </a:lnSpc>
            </a:pPr>
            <a:r>
              <a:rPr lang="en-US" sz="2400" dirty="0" smtClean="0">
                <a:sym typeface="Wingdings" panose="05000000000000000000" pitchFamily="2" charset="2"/>
              </a:rPr>
              <a:t>Occurs through </a:t>
            </a:r>
            <a:r>
              <a:rPr lang="en-US" sz="2400" u="sng" dirty="0" smtClean="0">
                <a:sym typeface="Wingdings" panose="05000000000000000000" pitchFamily="2" charset="2"/>
              </a:rPr>
              <a:t>D</a:t>
            </a:r>
            <a:r>
              <a:rPr lang="en-US" sz="2400" u="sng" dirty="0" smtClean="0"/>
              <a:t>irect</a:t>
            </a:r>
            <a:r>
              <a:rPr lang="en-US" sz="2400" dirty="0" smtClean="0"/>
              <a:t> contact with others and </a:t>
            </a:r>
            <a:r>
              <a:rPr lang="en-US" sz="2400" u="sng" dirty="0" smtClean="0"/>
              <a:t>indirect</a:t>
            </a:r>
            <a:r>
              <a:rPr lang="en-US" sz="2400" dirty="0" smtClean="0"/>
              <a:t> contact with contaminated objects.</a:t>
            </a:r>
            <a:endParaRPr lang="en-US" sz="2400" dirty="0"/>
          </a:p>
        </p:txBody>
      </p:sp>
      <p:sp>
        <p:nvSpPr>
          <p:cNvPr id="11" name="Rechteck 10"/>
          <p:cNvSpPr/>
          <p:nvPr/>
        </p:nvSpPr>
        <p:spPr>
          <a:xfrm>
            <a:off x="0" y="6409189"/>
            <a:ext cx="9144000" cy="448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77" b="14308"/>
          <a:stretch/>
        </p:blipFill>
        <p:spPr>
          <a:xfrm>
            <a:off x="-1" y="1054100"/>
            <a:ext cx="5813571" cy="2972616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29" name="Picture 5" descr="C:\Users\nbelmar\AppData\Local\Microsoft\Windows\Temporary Internet Files\Content.IE5\NIZWO9WR\iStock_000004168167_Larg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r="13590"/>
          <a:stretch/>
        </p:blipFill>
        <p:spPr bwMode="auto">
          <a:xfrm>
            <a:off x="5830790" y="1054101"/>
            <a:ext cx="3313210" cy="297261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48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3" b="12573"/>
          <a:stretch/>
        </p:blipFill>
        <p:spPr>
          <a:xfrm>
            <a:off x="-1" y="1042226"/>
            <a:ext cx="9144000" cy="33274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311637" y="4783391"/>
            <a:ext cx="652072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400" dirty="0" smtClean="0">
                <a:solidFill>
                  <a:srgbClr val="006AB3"/>
                </a:solidFill>
              </a:rPr>
              <a:t>Droplet Infection</a:t>
            </a:r>
          </a:p>
          <a:p>
            <a:pPr algn="ctr">
              <a:lnSpc>
                <a:spcPts val="4200"/>
              </a:lnSpc>
            </a:pPr>
            <a:r>
              <a:rPr lang="en-US" sz="2400" dirty="0" smtClean="0">
                <a:sym typeface="Wingdings" panose="05000000000000000000" pitchFamily="2" charset="2"/>
              </a:rPr>
              <a:t>Occurs through </a:t>
            </a:r>
            <a:r>
              <a:rPr lang="en-US" sz="2400" dirty="0" smtClean="0"/>
              <a:t>speaking, coughing, and sneezing</a:t>
            </a:r>
            <a:endParaRPr lang="en-US" sz="2400" dirty="0"/>
          </a:p>
        </p:txBody>
      </p:sp>
      <p:sp>
        <p:nvSpPr>
          <p:cNvPr id="9" name="Rechteck 8"/>
          <p:cNvSpPr/>
          <p:nvPr/>
        </p:nvSpPr>
        <p:spPr>
          <a:xfrm>
            <a:off x="0" y="6409189"/>
            <a:ext cx="9144000" cy="448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prstClr val="white"/>
              </a:solidFill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640812" y="527876"/>
            <a:ext cx="7039848" cy="685800"/>
          </a:xfrm>
          <a:prstGeom prst="rect">
            <a:avLst/>
          </a:prstGeom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chemeClr val="bg1"/>
                </a:solidFill>
              </a:rPr>
              <a:t>Cold and Flu Transmission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11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19075" y="4758095"/>
            <a:ext cx="86487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400" dirty="0" smtClean="0">
                <a:solidFill>
                  <a:srgbClr val="006AB3"/>
                </a:solidFill>
              </a:rPr>
              <a:t>Aerosol Transmission</a:t>
            </a:r>
          </a:p>
          <a:p>
            <a:pPr algn="ctr">
              <a:lnSpc>
                <a:spcPts val="4200"/>
              </a:lnSpc>
            </a:pPr>
            <a:r>
              <a:rPr lang="en-US" sz="2400" dirty="0" smtClean="0"/>
              <a:t>Occurs when virus is transmitted over distances by wind or ventilation.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7" t="60130" r="13003"/>
          <a:stretch/>
        </p:blipFill>
        <p:spPr>
          <a:xfrm>
            <a:off x="-3379" y="1054100"/>
            <a:ext cx="9150757" cy="30259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8" b="12135"/>
          <a:stretch/>
        </p:blipFill>
        <p:spPr>
          <a:xfrm>
            <a:off x="3378" y="1042225"/>
            <a:ext cx="9144000" cy="33274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640812" y="527876"/>
            <a:ext cx="7039848" cy="685800"/>
          </a:xfrm>
          <a:prstGeom prst="rect">
            <a:avLst/>
          </a:prstGeom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chemeClr val="bg1"/>
                </a:solidFill>
              </a:rPr>
              <a:t>Cold and Flu Transmission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631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96" name="Rectangle 3"/>
          <p:cNvSpPr txBox="1">
            <a:spLocks noChangeArrowheads="1"/>
          </p:cNvSpPr>
          <p:nvPr/>
        </p:nvSpPr>
        <p:spPr bwMode="auto">
          <a:xfrm>
            <a:off x="609601" y="235231"/>
            <a:ext cx="692581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CH" sz="2000" dirty="0" smtClean="0">
                <a:solidFill>
                  <a:prstClr val="white"/>
                </a:solidFill>
                <a:latin typeface="TheSans B5 Plain" pitchFamily="34" charset="0"/>
              </a:rPr>
              <a:t/>
            </a:r>
            <a:br>
              <a:rPr lang="de-CH" sz="2000" dirty="0" smtClean="0">
                <a:solidFill>
                  <a:prstClr val="white"/>
                </a:solidFill>
                <a:latin typeface="TheSans B5 Plain" pitchFamily="34" charset="0"/>
              </a:rPr>
            </a:br>
            <a:r>
              <a:rPr lang="en-US" altLang="zh-CN" sz="2200" b="1" dirty="0" smtClean="0">
                <a:solidFill>
                  <a:srgbClr val="FFFFFF"/>
                </a:solidFill>
                <a:latin typeface="+mn-lt"/>
                <a:cs typeface="ＭＳ Ｐゴシック" charset="0"/>
              </a:rPr>
              <a:t>Why Humidification?</a:t>
            </a:r>
            <a:endParaRPr lang="en-US" sz="2200" b="1" dirty="0">
              <a:solidFill>
                <a:srgbClr val="FFFFFF"/>
              </a:solidFill>
              <a:latin typeface="+mn-lt"/>
              <a:cs typeface="ＭＳ Ｐゴシック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" y="1054100"/>
            <a:ext cx="9144001" cy="5803900"/>
            <a:chOff x="-1" y="1054100"/>
            <a:chExt cx="9144001" cy="5803900"/>
          </a:xfrm>
        </p:grpSpPr>
        <p:pic>
          <p:nvPicPr>
            <p:cNvPr id="2053" name="Picture 5" descr="C:\Users\nbelmar\Downloads\iStock_000016216257_Full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27"/>
                      </a14:imgEffect>
                      <a14:imgEffect>
                        <a14:sharpenSoften amount="-32000"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77" b="34524"/>
            <a:stretch/>
          </p:blipFill>
          <p:spPr bwMode="auto">
            <a:xfrm>
              <a:off x="0" y="1054100"/>
              <a:ext cx="9144000" cy="580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34" b="38809"/>
            <a:stretch/>
          </p:blipFill>
          <p:spPr>
            <a:xfrm>
              <a:off x="-1" y="2834809"/>
              <a:ext cx="4310739" cy="40231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6" name="Textfeld 15"/>
          <p:cNvSpPr txBox="1"/>
          <p:nvPr/>
        </p:nvSpPr>
        <p:spPr>
          <a:xfrm>
            <a:off x="3921800" y="1578745"/>
            <a:ext cx="49609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Aerosol </a:t>
            </a:r>
            <a:r>
              <a:rPr lang="en-US" sz="2800" b="1" dirty="0">
                <a:solidFill>
                  <a:schemeClr val="bg1"/>
                </a:solidFill>
              </a:rPr>
              <a:t>transmission </a:t>
            </a: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is a proven infection mechanism for:</a:t>
            </a:r>
            <a:endParaRPr lang="de-CH" sz="2800" b="1" dirty="0" smtClean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921800" y="3133438"/>
            <a:ext cx="6172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</a:rPr>
              <a:t>Flu viruses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</a:rPr>
              <a:t>Cold viruses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</a:rPr>
              <a:t>Chicken pox, measles, 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and rubella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</a:rPr>
              <a:t>SARS virus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14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96" name="Rectangle 3"/>
          <p:cNvSpPr txBox="1">
            <a:spLocks noChangeArrowheads="1"/>
          </p:cNvSpPr>
          <p:nvPr/>
        </p:nvSpPr>
        <p:spPr bwMode="auto">
          <a:xfrm>
            <a:off x="550226" y="187731"/>
            <a:ext cx="692581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CH" sz="22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de-CH" sz="2200" dirty="0" smtClean="0">
                <a:solidFill>
                  <a:prstClr val="white"/>
                </a:solidFill>
                <a:latin typeface="+mj-lt"/>
              </a:rPr>
            </a:br>
            <a:r>
              <a:rPr lang="en-US" altLang="zh-CN" sz="2200" b="1" dirty="0" smtClean="0">
                <a:solidFill>
                  <a:srgbClr val="FFFFFF"/>
                </a:solidFill>
                <a:latin typeface="+mj-lt"/>
                <a:cs typeface="ＭＳ Ｐゴシック" charset="0"/>
              </a:rPr>
              <a:t>Why Humidification?</a:t>
            </a:r>
            <a:endParaRPr lang="en-US" sz="2200" b="1" dirty="0">
              <a:solidFill>
                <a:srgbClr val="FFFFFF"/>
              </a:solidFill>
              <a:latin typeface="+mj-lt"/>
              <a:cs typeface="ＭＳ Ｐゴシック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15736" y="4294989"/>
            <a:ext cx="8133851" cy="1200329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6AB3"/>
                </a:solidFill>
              </a:rPr>
              <a:t>Seven clinical trials from 1963 to 1985 </a:t>
            </a:r>
            <a:r>
              <a:rPr lang="en-US" sz="2400" dirty="0"/>
              <a:t>showed that the incidence of colds can be reduced by up to 50% </a:t>
            </a:r>
            <a:r>
              <a:rPr lang="en-US" sz="2400" dirty="0" smtClean="0"/>
              <a:t>by maintaining the relative humidity between 45 and 55%.</a:t>
            </a:r>
            <a:endParaRPr lang="de-CH" sz="2400" dirty="0"/>
          </a:p>
        </p:txBody>
      </p:sp>
      <p:sp>
        <p:nvSpPr>
          <p:cNvPr id="13" name="Textfeld 12"/>
          <p:cNvSpPr txBox="1"/>
          <p:nvPr/>
        </p:nvSpPr>
        <p:spPr>
          <a:xfrm>
            <a:off x="505074" y="5741519"/>
            <a:ext cx="7590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CH" sz="1000" b="1" dirty="0">
                <a:solidFill>
                  <a:prstClr val="black"/>
                </a:solidFill>
              </a:rPr>
              <a:t>Ritzel </a:t>
            </a:r>
            <a:r>
              <a:rPr lang="de-CH" sz="1000" b="1" dirty="0" smtClean="0">
                <a:solidFill>
                  <a:prstClr val="black"/>
                </a:solidFill>
              </a:rPr>
              <a:t>G</a:t>
            </a:r>
            <a:r>
              <a:rPr lang="de-CH" sz="1000" dirty="0" smtClean="0">
                <a:solidFill>
                  <a:prstClr val="black"/>
                </a:solidFill>
              </a:rPr>
              <a:t>, </a:t>
            </a:r>
            <a:r>
              <a:rPr lang="de-CH" sz="1000" dirty="0">
                <a:solidFill>
                  <a:prstClr val="black"/>
                </a:solidFill>
              </a:rPr>
              <a:t>Sozialmedizinische Erhebung zur Pathogenese und Prophylaxe von </a:t>
            </a:r>
            <a:r>
              <a:rPr lang="de-CH" sz="1000" dirty="0" smtClean="0">
                <a:solidFill>
                  <a:prstClr val="black"/>
                </a:solidFill>
              </a:rPr>
              <a:t>Erkältungskrankheiten, sog</a:t>
            </a:r>
            <a:r>
              <a:rPr lang="de-CH" sz="1000" dirty="0">
                <a:solidFill>
                  <a:prstClr val="black"/>
                </a:solidFill>
              </a:rPr>
              <a:t>. </a:t>
            </a:r>
            <a:r>
              <a:rPr lang="de-CH" sz="1000" dirty="0"/>
              <a:t>«Kindergartenstudie» Zeitschrif</a:t>
            </a:r>
            <a:r>
              <a:rPr lang="de-CH" sz="1000" dirty="0">
                <a:solidFill>
                  <a:prstClr val="black"/>
                </a:solidFill>
              </a:rPr>
              <a:t>t für Präventivmedizin 1966, 11. </a:t>
            </a:r>
            <a:r>
              <a:rPr lang="en-GB" sz="1000" dirty="0" smtClean="0">
                <a:solidFill>
                  <a:prstClr val="black"/>
                </a:solidFill>
              </a:rPr>
              <a:t>9-16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000" b="1" dirty="0" smtClean="0">
                <a:solidFill>
                  <a:prstClr val="black"/>
                </a:solidFill>
              </a:rPr>
              <a:t>Sale C</a:t>
            </a:r>
            <a:r>
              <a:rPr lang="en-GB" sz="1000" dirty="0" smtClean="0">
                <a:solidFill>
                  <a:prstClr val="black"/>
                </a:solidFill>
              </a:rPr>
              <a:t>, </a:t>
            </a:r>
            <a:r>
              <a:rPr lang="en-GB" sz="1000" dirty="0">
                <a:solidFill>
                  <a:prstClr val="black"/>
                </a:solidFill>
              </a:rPr>
              <a:t>Humidification to Reduce Respiratory Illnesses in Nursery School Children, Southern Medical Journal, July 1972, </a:t>
            </a:r>
            <a:r>
              <a:rPr lang="en-GB" sz="1000" dirty="0" err="1">
                <a:solidFill>
                  <a:prstClr val="black"/>
                </a:solidFill>
              </a:rPr>
              <a:t>Vol</a:t>
            </a:r>
            <a:r>
              <a:rPr lang="en-GB" sz="1000" dirty="0">
                <a:solidFill>
                  <a:prstClr val="black"/>
                </a:solidFill>
              </a:rPr>
              <a:t> </a:t>
            </a:r>
            <a:r>
              <a:rPr lang="en-GB" sz="1000" dirty="0" smtClean="0">
                <a:solidFill>
                  <a:prstClr val="black"/>
                </a:solidFill>
              </a:rPr>
              <a:t>65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000" b="1" dirty="0" smtClean="0">
                <a:solidFill>
                  <a:prstClr val="black"/>
                </a:solidFill>
              </a:rPr>
              <a:t>Green GH</a:t>
            </a:r>
            <a:r>
              <a:rPr lang="en-GB" sz="1000" dirty="0" smtClean="0">
                <a:solidFill>
                  <a:prstClr val="black"/>
                </a:solidFill>
              </a:rPr>
              <a:t>, Winter humidity and related absenteeism in Canadian hospitals, Digest of the 3</a:t>
            </a:r>
            <a:r>
              <a:rPr lang="en-GB" sz="1000" baseline="30000" dirty="0" smtClean="0">
                <a:solidFill>
                  <a:prstClr val="black"/>
                </a:solidFill>
              </a:rPr>
              <a:t>rd</a:t>
            </a:r>
            <a:r>
              <a:rPr lang="en-GB" sz="1000" dirty="0" smtClean="0">
                <a:solidFill>
                  <a:prstClr val="black"/>
                </a:solidFill>
              </a:rPr>
              <a:t>. CMBES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000" b="1" dirty="0" smtClean="0">
                <a:solidFill>
                  <a:prstClr val="black"/>
                </a:solidFill>
              </a:rPr>
              <a:t>Green GH</a:t>
            </a:r>
            <a:r>
              <a:rPr lang="en-GB" sz="1000" dirty="0" smtClean="0">
                <a:solidFill>
                  <a:prstClr val="black"/>
                </a:solidFill>
              </a:rPr>
              <a:t>, The effect of indoor relative humidity on absenteeism and colds in schools, ASHRAE Trans., Vol. 80, Part II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000" b="1" dirty="0" err="1" smtClean="0">
                <a:solidFill>
                  <a:prstClr val="black"/>
                </a:solidFill>
              </a:rPr>
              <a:t>Gelperin</a:t>
            </a:r>
            <a:r>
              <a:rPr lang="en-GB" sz="1000" b="1" dirty="0" smtClean="0">
                <a:solidFill>
                  <a:prstClr val="black"/>
                </a:solidFill>
              </a:rPr>
              <a:t> A</a:t>
            </a:r>
            <a:r>
              <a:rPr lang="en-GB" sz="1000" dirty="0" smtClean="0">
                <a:solidFill>
                  <a:prstClr val="black"/>
                </a:solidFill>
              </a:rPr>
              <a:t>, Humidification and upper respiratory infection incidence, Heating, Piping and Air Conditioning, 45:3, 1973</a:t>
            </a:r>
          </a:p>
        </p:txBody>
      </p:sp>
      <p:pic>
        <p:nvPicPr>
          <p:cNvPr id="15" name="Picture 5" descr="C:\Users\nbelmar\Downloads\iStock_000016216257_Fu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7"/>
                    </a14:imgEffect>
                    <a14:imgEffect>
                      <a14:sharpenSoften amount="-32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77" t="-1" b="67281"/>
          <a:stretch/>
        </p:blipFill>
        <p:spPr bwMode="auto">
          <a:xfrm>
            <a:off x="0" y="1054100"/>
            <a:ext cx="9144000" cy="29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6" b="52120"/>
          <a:stretch/>
        </p:blipFill>
        <p:spPr>
          <a:xfrm>
            <a:off x="-1" y="806450"/>
            <a:ext cx="5058885" cy="3148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92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669863" y="1581610"/>
            <a:ext cx="3925887" cy="606818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US" sz="2100" dirty="0" smtClean="0">
                <a:solidFill>
                  <a:prstClr val="black"/>
                </a:solidFill>
                <a:latin typeface="Arial"/>
              </a:rPr>
              <a:t>Studies within the </a:t>
            </a:r>
            <a:r>
              <a:rPr lang="en-US" sz="2100" dirty="0">
                <a:solidFill>
                  <a:prstClr val="black"/>
                </a:solidFill>
                <a:latin typeface="Arial"/>
              </a:rPr>
              <a:t>last five years </a:t>
            </a:r>
            <a:r>
              <a:rPr lang="en-US" sz="2100" dirty="0" smtClean="0">
                <a:solidFill>
                  <a:prstClr val="black"/>
                </a:solidFill>
                <a:latin typeface="Arial"/>
              </a:rPr>
              <a:t>show that</a:t>
            </a:r>
            <a:endParaRPr lang="de-CH" sz="21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C39219-EBA6-4F80-9550-309605E1AA80}" type="slidenum">
              <a:rPr lang="de-CH" smtClean="0"/>
              <a:t>9</a:t>
            </a:fld>
            <a:endParaRPr lang="de-CH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4D6CA82-C8B3-4E82-918E-0F40A13A02A1}" type="datetime1">
              <a:rPr lang="de-DE" smtClean="0"/>
              <a:t>10.08.2015</a:t>
            </a:fld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CH" smtClean="0"/>
              <a:t>Titel</a:t>
            </a:r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142506" y="2580314"/>
            <a:ext cx="4334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CH" sz="3200" dirty="0">
                <a:solidFill>
                  <a:srgbClr val="007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3200" dirty="0" smtClean="0">
                <a:solidFill>
                  <a:srgbClr val="007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de-CH" sz="2800" dirty="0" smtClean="0">
                <a:solidFill>
                  <a:srgbClr val="006AB3"/>
                </a:solidFill>
              </a:rPr>
              <a:t>Aerosol </a:t>
            </a:r>
            <a:r>
              <a:rPr lang="en-US" sz="2800" dirty="0" smtClean="0">
                <a:solidFill>
                  <a:srgbClr val="006AB3"/>
                </a:solidFill>
              </a:rPr>
              <a:t>Transmission</a:t>
            </a:r>
            <a:endParaRPr lang="en-US" sz="2800" dirty="0">
              <a:solidFill>
                <a:srgbClr val="006AB3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09600" y="3414397"/>
            <a:ext cx="3997325" cy="302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2100" dirty="0">
                <a:solidFill>
                  <a:prstClr val="black"/>
                </a:solidFill>
              </a:rPr>
              <a:t>i</a:t>
            </a:r>
            <a:r>
              <a:rPr lang="en-US" sz="2100" dirty="0" smtClean="0">
                <a:solidFill>
                  <a:prstClr val="black"/>
                </a:solidFill>
              </a:rPr>
              <a:t>s probably the most important</a:t>
            </a:r>
          </a:p>
          <a:p>
            <a:pPr lvl="0">
              <a:lnSpc>
                <a:spcPct val="100000"/>
              </a:lnSpc>
            </a:pPr>
            <a:r>
              <a:rPr lang="en-US" sz="2100" dirty="0" smtClean="0">
                <a:solidFill>
                  <a:prstClr val="black"/>
                </a:solidFill>
              </a:rPr>
              <a:t>method of indoor virus transmission during winter season.</a:t>
            </a:r>
          </a:p>
          <a:p>
            <a:endParaRPr lang="en-US" sz="1200" b="1" dirty="0"/>
          </a:p>
          <a:p>
            <a:endParaRPr lang="en-US" sz="1050" b="1" dirty="0" smtClean="0"/>
          </a:p>
          <a:p>
            <a:endParaRPr lang="en-US" sz="105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 smtClean="0"/>
              <a:t>Cowling </a:t>
            </a:r>
            <a:r>
              <a:rPr lang="en-US" sz="1050" b="1" dirty="0"/>
              <a:t>BJ</a:t>
            </a:r>
            <a:r>
              <a:rPr lang="en-US" sz="1050" dirty="0"/>
              <a:t>, Aerosol transmission is an important mode of </a:t>
            </a:r>
            <a:r>
              <a:rPr lang="en-US" sz="1050" dirty="0" smtClean="0"/>
              <a:t>influenza. A </a:t>
            </a:r>
            <a:r>
              <a:rPr lang="en-US" sz="1050" dirty="0"/>
              <a:t>virus spread, </a:t>
            </a:r>
            <a:r>
              <a:rPr lang="de-CH" sz="1050" dirty="0"/>
              <a:t>Nat Commun. </a:t>
            </a:r>
            <a:r>
              <a:rPr lang="de-CH" sz="1050" dirty="0" smtClean="0"/>
              <a:t>2013;4:1935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/>
              <a:t>Weber TP, </a:t>
            </a:r>
            <a:r>
              <a:rPr lang="en-US" sz="1050" b="1" dirty="0" err="1"/>
              <a:t>Stilianakis</a:t>
            </a:r>
            <a:r>
              <a:rPr lang="en-US" sz="1050" b="1" dirty="0"/>
              <a:t> NI</a:t>
            </a:r>
            <a:r>
              <a:rPr lang="en-US" sz="1050" dirty="0"/>
              <a:t>, Inactivation of influenza A viruses in the environment and modes of transmission, a critical review, Journal of Infection, Volume 57, Issue 5, November 2008 </a:t>
            </a:r>
            <a:endParaRPr lang="de-CH" sz="1050" dirty="0"/>
          </a:p>
        </p:txBody>
      </p:sp>
      <p:sp>
        <p:nvSpPr>
          <p:cNvPr id="10" name="Rechteck 9"/>
          <p:cNvSpPr/>
          <p:nvPr/>
        </p:nvSpPr>
        <p:spPr>
          <a:xfrm>
            <a:off x="0" y="6409189"/>
            <a:ext cx="9144000" cy="448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361" y="1029734"/>
            <a:ext cx="4004639" cy="582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09601" y="235231"/>
            <a:ext cx="692581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de-CH" sz="2000" dirty="0" smtClean="0">
                <a:solidFill>
                  <a:prstClr val="white"/>
                </a:solidFill>
                <a:latin typeface="TheSans B5 Plain" pitchFamily="34" charset="0"/>
              </a:rPr>
              <a:t/>
            </a:r>
            <a:br>
              <a:rPr lang="de-CH" sz="2000" dirty="0" smtClean="0">
                <a:solidFill>
                  <a:prstClr val="white"/>
                </a:solidFill>
                <a:latin typeface="TheSans B5 Plain" pitchFamily="34" charset="0"/>
              </a:rPr>
            </a:br>
            <a:r>
              <a:rPr lang="en-US" altLang="zh-CN" sz="2200" b="1" dirty="0" smtClean="0">
                <a:solidFill>
                  <a:srgbClr val="FFFFFF"/>
                </a:solidFill>
                <a:latin typeface="+mn-lt"/>
                <a:cs typeface="ＭＳ Ｐゴシック" charset="0"/>
              </a:rPr>
              <a:t>Why Humidification?</a:t>
            </a:r>
            <a:endParaRPr lang="en-US" sz="2200" b="1" dirty="0">
              <a:solidFill>
                <a:srgbClr val="FFFFFF"/>
              </a:solidFill>
              <a:latin typeface="+mn-lt"/>
              <a:cs typeface="ＭＳ Ｐゴシック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4" r="29302"/>
          <a:stretch/>
        </p:blipFill>
        <p:spPr>
          <a:xfrm flipH="1">
            <a:off x="4900612" y="1054100"/>
            <a:ext cx="4243388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1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Titel_1">
  <a:themeElements>
    <a:clrScheme name="Larissa">
      <a:dk1>
        <a:sysClr val="windowText" lastClr="000000"/>
      </a:dk1>
      <a:lt1>
        <a:sysClr val="window" lastClr="FFFFFF"/>
      </a:lt1>
      <a:dk2>
        <a:srgbClr val="2E2E2E"/>
      </a:dk2>
      <a:lt2>
        <a:srgbClr val="DBDBDB"/>
      </a:lt2>
      <a:accent1>
        <a:srgbClr val="AAAAAA"/>
      </a:accent1>
      <a:accent2>
        <a:srgbClr val="8F1B1B"/>
      </a:accent2>
      <a:accent3>
        <a:srgbClr val="D86118"/>
      </a:accent3>
      <a:accent4>
        <a:srgbClr val="B42222"/>
      </a:accent4>
      <a:accent5>
        <a:srgbClr val="666666"/>
      </a:accent5>
      <a:accent6>
        <a:srgbClr val="CBCBCB"/>
      </a:accent6>
      <a:hlink>
        <a:srgbClr val="B42222"/>
      </a:hlink>
      <a:folHlink>
        <a:srgbClr val="666666"/>
      </a:folHlink>
    </a:clrScheme>
    <a:fontScheme name="Condair 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el_2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dair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"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itel_3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dair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"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Inhal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dair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"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Titel_3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dair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"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Titel_3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dair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"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Titel_2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dair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"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970</Words>
  <Application>Microsoft Office PowerPoint</Application>
  <PresentationFormat>On-screen Show (4:3)</PresentationFormat>
  <Paragraphs>127</Paragraphs>
  <Slides>17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Titel_1</vt:lpstr>
      <vt:lpstr>Titel_2</vt:lpstr>
      <vt:lpstr>Titel_3</vt:lpstr>
      <vt:lpstr>Inhalt</vt:lpstr>
      <vt:lpstr>1_Titel_3</vt:lpstr>
      <vt:lpstr>2_Titel_3</vt:lpstr>
      <vt:lpstr>1_Titel_2</vt:lpstr>
      <vt:lpstr>PowerPoint Presentation</vt:lpstr>
      <vt:lpstr>PowerPoint Presentation</vt:lpstr>
      <vt:lpstr>Humidification for Residential Applications</vt:lpstr>
      <vt:lpstr>Cold and Flu Transmission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Hausheer;fotografia.ch</dc:creator>
  <cp:lastModifiedBy>Naomi Cassidy</cp:lastModifiedBy>
  <cp:revision>429</cp:revision>
  <cp:lastPrinted>2015-01-14T17:38:37Z</cp:lastPrinted>
  <dcterms:created xsi:type="dcterms:W3CDTF">2013-09-03T06:17:57Z</dcterms:created>
  <dcterms:modified xsi:type="dcterms:W3CDTF">2015-08-10T19:42:30Z</dcterms:modified>
</cp:coreProperties>
</file>